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75" r:id="rId6"/>
    <p:sldId id="262" r:id="rId7"/>
    <p:sldId id="282" r:id="rId8"/>
    <p:sldId id="261" r:id="rId9"/>
    <p:sldId id="263" r:id="rId10"/>
    <p:sldId id="283" r:id="rId11"/>
    <p:sldId id="264" r:id="rId12"/>
    <p:sldId id="277" r:id="rId13"/>
    <p:sldId id="279" r:id="rId14"/>
    <p:sldId id="266" r:id="rId15"/>
    <p:sldId id="284" r:id="rId16"/>
    <p:sldId id="268" r:id="rId17"/>
    <p:sldId id="276" r:id="rId18"/>
    <p:sldId id="280" r:id="rId19"/>
    <p:sldId id="271" r:id="rId20"/>
    <p:sldId id="272" r:id="rId21"/>
    <p:sldId id="285" r:id="rId22"/>
    <p:sldId id="274" r:id="rId23"/>
    <p:sldId id="278" r:id="rId24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3" autoAdjust="0"/>
    <p:restoredTop sz="89189" autoAdjust="0"/>
  </p:normalViewPr>
  <p:slideViewPr>
    <p:cSldViewPr>
      <p:cViewPr varScale="1">
        <p:scale>
          <a:sx n="97" d="100"/>
          <a:sy n="97" d="100"/>
        </p:scale>
        <p:origin x="18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72\Razmena\BUDZET%202023\GRADJANSKI%20VODI&#268;%20ZA%20BUDZET%202023\PRILOG~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982"/>
          <c:y val="0.33374488188976636"/>
          <c:w val="0.62846713498254947"/>
          <c:h val="0.55553768720086449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811-44B7-A26A-9D482DC5D9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811-44B7-A26A-9D482DC5D923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811-44B7-A26A-9D482DC5D923}"/>
              </c:ext>
            </c:extLst>
          </c:dPt>
          <c:dLbls>
            <c:dLbl>
              <c:idx val="0"/>
              <c:layout>
                <c:manualLayout>
                  <c:x val="4.2935426600180394E-3"/>
                  <c:y val="-2.74613555658484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11-44B7-A26A-9D482DC5D923}"/>
                </c:ext>
              </c:extLst>
            </c:dLbl>
            <c:dLbl>
              <c:idx val="1"/>
              <c:layout>
                <c:manualLayout>
                  <c:x val="-2.4182570399039105E-3"/>
                  <c:y val="2.1843199011888241E-2"/>
                </c:manualLayout>
              </c:layout>
              <c:tx>
                <c:rich>
                  <a:bodyPr/>
                  <a:lstStyle/>
                  <a:p>
                    <a:r>
                      <a:rPr lang="sr-Cyrl-RS"/>
                      <a:t>меморандумске ставке
0,10%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811-44B7-A26A-9D482DC5D923}"/>
                </c:ext>
              </c:extLst>
            </c:dLbl>
            <c:dLbl>
              <c:idx val="3"/>
              <c:layout>
                <c:manualLayout>
                  <c:x val="0.17443334991446577"/>
                  <c:y val="4.5001327775204547E-2"/>
                </c:manualLayout>
              </c:layout>
              <c:tx>
                <c:rich>
                  <a:bodyPr/>
                  <a:lstStyle/>
                  <a:p>
                    <a:fld id="{8DBD120B-9346-4571-A70A-E474643DC7E2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0,9%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811-44B7-A26A-9D482DC5D923}"/>
                </c:ext>
              </c:extLst>
            </c:dLbl>
            <c:dLbl>
              <c:idx val="4"/>
              <c:layout>
                <c:manualLayout>
                  <c:x val="-0.34679430094350683"/>
                  <c:y val="0.2922483865987337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11-44B7-A26A-9D482DC5D923}"/>
                </c:ext>
              </c:extLst>
            </c:dLbl>
            <c:dLbl>
              <c:idx val="5"/>
              <c:layout>
                <c:manualLayout>
                  <c:x val="0.24653312788906029"/>
                  <c:y val="9.4115176779373273E-3"/>
                </c:manualLayout>
              </c:layout>
              <c:tx>
                <c:rich>
                  <a:bodyPr/>
                  <a:lstStyle/>
                  <a:p>
                    <a:r>
                      <a:rPr lang="sr-Cyrl-RS"/>
                      <a:t>пренета средства из претходне године
1</a:t>
                    </a:r>
                    <a:r>
                      <a:rPr lang="sr-Latn-RS"/>
                      <a:t>3</a:t>
                    </a:r>
                    <a:r>
                      <a:rPr lang="sr-Cyrl-RS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811-44B7-A26A-9D482DC5D923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'Prihodi i primanja'!$C$6:$C$9</c:f>
              <c:strCache>
                <c:ptCount val="4"/>
                <c:pt idx="0">
                  <c:v>порески приходи</c:v>
                </c:pt>
                <c:pt idx="1">
                  <c:v>меморандумске ставке</c:v>
                </c:pt>
                <c:pt idx="2">
                  <c:v>вишак прихода</c:v>
                </c:pt>
                <c:pt idx="3">
                  <c:v>други приходи</c:v>
                </c:pt>
              </c:strCache>
            </c:strRef>
          </c:cat>
          <c:val>
            <c:numRef>
              <c:f>'Prihodi i primanja'!$D$6:$D$9</c:f>
              <c:numCache>
                <c:formatCode>#,##0.00</c:formatCode>
                <c:ptCount val="4"/>
                <c:pt idx="0">
                  <c:v>592199500</c:v>
                </c:pt>
                <c:pt idx="1">
                  <c:v>500000</c:v>
                </c:pt>
                <c:pt idx="2">
                  <c:v>200000</c:v>
                </c:pt>
                <c:pt idx="3">
                  <c:v>7300500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11-44B7-A26A-9D482DC5D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265"/>
          <c:h val="0.47396905974988562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265"/>
          <c:h val="0.47396905974988535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DD6-4449-8016-5EF14A4464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DD6-4449-8016-5EF14A446429}"/>
              </c:ext>
            </c:extLst>
          </c:dPt>
          <c:dPt>
            <c:idx val="2"/>
            <c:bubble3D val="0"/>
            <c:explosion val="3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DD6-4449-8016-5EF14A4464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DD6-4449-8016-5EF14A4464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DD6-4449-8016-5EF14A44642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DD6-4449-8016-5EF14A44642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DD6-4449-8016-5EF14A44642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DD6-4449-8016-5EF14A446429}"/>
              </c:ext>
            </c:extLst>
          </c:dPt>
          <c:dLbls>
            <c:dLbl>
              <c:idx val="0"/>
              <c:layout>
                <c:manualLayout>
                  <c:x val="0.10888546481766805"/>
                  <c:y val="-8.47058823529416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D6-4449-8016-5EF14A446429}"/>
                </c:ext>
              </c:extLst>
            </c:dLbl>
            <c:dLbl>
              <c:idx val="1"/>
              <c:layout>
                <c:manualLayout>
                  <c:x val="3.6979969183359197E-2"/>
                  <c:y val="0.13803921568627503"/>
                </c:manualLayout>
              </c:layout>
              <c:tx>
                <c:rich>
                  <a:bodyPr/>
                  <a:lstStyle/>
                  <a:p>
                    <a:fld id="{7383A8EC-AE86-4683-8BF6-81B1F015C487}" type="CATEGORYNAME">
                      <a:rPr lang="ru-RU" dirty="0"/>
                      <a:pPr/>
                      <a:t>[CATEGORY NAME]</a:t>
                    </a:fld>
                    <a:r>
                      <a:rPr lang="ru-RU" baseline="0" dirty="0"/>
                      <a:t>
27%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DD6-4449-8016-5EF14A446429}"/>
                </c:ext>
              </c:extLst>
            </c:dLbl>
            <c:dLbl>
              <c:idx val="2"/>
              <c:layout>
                <c:manualLayout>
                  <c:x val="4.1088854648176684E-3"/>
                  <c:y val="0.103529411764705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D6-4449-8016-5EF14A446429}"/>
                </c:ext>
              </c:extLst>
            </c:dLbl>
            <c:dLbl>
              <c:idx val="3"/>
              <c:layout>
                <c:manualLayout>
                  <c:x val="-8.6286594761171009E-2"/>
                  <c:y val="3.76470588235296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D6-4449-8016-5EF14A446429}"/>
                </c:ext>
              </c:extLst>
            </c:dLbl>
            <c:dLbl>
              <c:idx val="4"/>
              <c:layout>
                <c:manualLayout>
                  <c:x val="-4.3143297380585505E-2"/>
                  <c:y val="-3.7647058823529644E-2"/>
                </c:manualLayout>
              </c:layout>
              <c:tx>
                <c:rich>
                  <a:bodyPr/>
                  <a:lstStyle/>
                  <a:p>
                    <a:fld id="{25E4BB0C-51FC-4905-9F54-56A81A271B3D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1%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DD6-4449-8016-5EF14A446429}"/>
                </c:ext>
              </c:extLst>
            </c:dLbl>
            <c:dLbl>
              <c:idx val="5"/>
              <c:layout>
                <c:manualLayout>
                  <c:x val="-7.3959938366718034E-2"/>
                  <c:y val="-0.128627450980392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DD6-4449-8016-5EF14A446429}"/>
                </c:ext>
              </c:extLst>
            </c:dLbl>
            <c:dLbl>
              <c:idx val="6"/>
              <c:layout>
                <c:manualLayout>
                  <c:x val="-6.1633281972265034E-3"/>
                  <c:y val="-0.128627450980392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DD6-4449-8016-5EF14A446429}"/>
                </c:ext>
              </c:extLst>
            </c:dLbl>
            <c:dLbl>
              <c:idx val="7"/>
              <c:layout>
                <c:manualLayout>
                  <c:x val="7.6014381099127004E-2"/>
                  <c:y val="-0.109803921568627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DD6-4449-8016-5EF14A446429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'Rashodi i izdaci'!$C$6:$C$13</c:f>
              <c:strCache>
                <c:ptCount val="8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субвенције</c:v>
                </c:pt>
                <c:pt idx="3">
                  <c:v>дотације и трансфери</c:v>
                </c:pt>
                <c:pt idx="4">
                  <c:v>социјална помоћ</c:v>
                </c:pt>
                <c:pt idx="5">
                  <c:v>остали расходи</c:v>
                </c:pt>
                <c:pt idx="6">
                  <c:v>капитални издаци</c:v>
                </c:pt>
                <c:pt idx="7">
                  <c:v>средства резерве </c:v>
                </c:pt>
              </c:strCache>
            </c:strRef>
          </c:cat>
          <c:val>
            <c:numRef>
              <c:f>'Rashodi i izdaci'!$D$6:$D$13</c:f>
              <c:numCache>
                <c:formatCode>#,##0.00</c:formatCode>
                <c:ptCount val="8"/>
                <c:pt idx="0">
                  <c:v>213216762</c:v>
                </c:pt>
                <c:pt idx="1">
                  <c:v>169539693</c:v>
                </c:pt>
                <c:pt idx="2">
                  <c:v>36950000</c:v>
                </c:pt>
                <c:pt idx="3">
                  <c:v>26100000</c:v>
                </c:pt>
                <c:pt idx="4">
                  <c:v>2300000</c:v>
                </c:pt>
                <c:pt idx="5">
                  <c:v>16021809.48</c:v>
                </c:pt>
                <c:pt idx="6">
                  <c:v>111071735.52</c:v>
                </c:pt>
                <c:pt idx="7">
                  <c:v>25000000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DD6-4449-8016-5EF14A446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3094"/>
          <c:y val="0.37589947089947312"/>
          <c:w val="0.40236148955495188"/>
          <c:h val="0.36484126984127108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BE6-4D3F-B8CB-EB1DE37979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BE6-4D3F-B8CB-EB1DE37979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BE6-4D3F-B8CB-EB1DE37979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BE6-4D3F-B8CB-EB1DE379796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8BE6-4D3F-B8CB-EB1DE379796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8BE6-4D3F-B8CB-EB1DE379796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8BE6-4D3F-B8CB-EB1DE379796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8BE6-4D3F-B8CB-EB1DE379796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8BE6-4D3F-B8CB-EB1DE379796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8BE6-4D3F-B8CB-EB1DE379796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8BE6-4D3F-B8CB-EB1DE379796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8BE6-4D3F-B8CB-EB1DE379796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8BE6-4D3F-B8CB-EB1DE379796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8BE6-4D3F-B8CB-EB1DE3797963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8BE6-4D3F-B8CB-EB1DE3797963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8BE6-4D3F-B8CB-EB1DE3797963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8BE6-4D3F-B8CB-EB1DE3797963}"/>
              </c:ext>
            </c:extLst>
          </c:dPt>
          <c:dLbls>
            <c:dLbl>
              <c:idx val="0"/>
              <c:layout>
                <c:manualLayout>
                  <c:x val="-0.15622161671207996"/>
                  <c:y val="-0.1640211640211640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E6-4D3F-B8CB-EB1DE3797963}"/>
                </c:ext>
              </c:extLst>
            </c:dLbl>
            <c:dLbl>
              <c:idx val="1"/>
              <c:layout>
                <c:manualLayout>
                  <c:x val="0.12170753860127159"/>
                  <c:y val="-0.2883597883597901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BE6-4D3F-B8CB-EB1DE3797963}"/>
                </c:ext>
              </c:extLst>
            </c:dLbl>
            <c:dLbl>
              <c:idx val="2"/>
              <c:layout>
                <c:manualLayout>
                  <c:x val="9.2801962424996609E-2"/>
                  <c:y val="-0.219576719576719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E6-4D3F-B8CB-EB1DE3797963}"/>
                </c:ext>
              </c:extLst>
            </c:dLbl>
            <c:dLbl>
              <c:idx val="3"/>
              <c:layout>
                <c:manualLayout>
                  <c:x val="0.15077202543142598"/>
                  <c:y val="-0.11640211640211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E6-4D3F-B8CB-EB1DE3797963}"/>
                </c:ext>
              </c:extLst>
            </c:dLbl>
            <c:dLbl>
              <c:idx val="4"/>
              <c:layout>
                <c:manualLayout>
                  <c:x val="0.10535876475930971"/>
                  <c:y val="1.05820105820105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E6-4D3F-B8CB-EB1DE3797963}"/>
                </c:ext>
              </c:extLst>
            </c:dLbl>
            <c:dLbl>
              <c:idx val="5"/>
              <c:layout>
                <c:manualLayout>
                  <c:x val="6.9028156221616718E-2"/>
                  <c:y val="0.126984126984126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BE6-4D3F-B8CB-EB1DE3797963}"/>
                </c:ext>
              </c:extLst>
            </c:dLbl>
            <c:dLbl>
              <c:idx val="6"/>
              <c:layout>
                <c:manualLayout>
                  <c:x val="2.1798365122615803E-2"/>
                  <c:y val="9.52380952380952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BE6-4D3F-B8CB-EB1DE3797963}"/>
                </c:ext>
              </c:extLst>
            </c:dLbl>
            <c:dLbl>
              <c:idx val="7"/>
              <c:layout>
                <c:manualLayout>
                  <c:x val="0.12534059945504086"/>
                  <c:y val="0.1102622588843062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BE6-4D3F-B8CB-EB1DE3797963}"/>
                </c:ext>
              </c:extLst>
            </c:dLbl>
            <c:dLbl>
              <c:idx val="8"/>
              <c:layout>
                <c:manualLayout>
                  <c:x val="-7.4477747502270666E-2"/>
                  <c:y val="0.119047619047619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BE6-4D3F-B8CB-EB1DE3797963}"/>
                </c:ext>
              </c:extLst>
            </c:dLbl>
            <c:dLbl>
              <c:idx val="9"/>
              <c:layout>
                <c:manualLayout>
                  <c:x val="-0.32879200726612173"/>
                  <c:y val="0.1137566137566138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BE6-4D3F-B8CB-EB1DE3797963}"/>
                </c:ext>
              </c:extLst>
            </c:dLbl>
            <c:dLbl>
              <c:idx val="10"/>
              <c:layout>
                <c:manualLayout>
                  <c:x val="-0.30154405086285196"/>
                  <c:y val="-7.936507936507838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BE6-4D3F-B8CB-EB1DE3797963}"/>
                </c:ext>
              </c:extLst>
            </c:dLbl>
            <c:dLbl>
              <c:idx val="11"/>
              <c:layout>
                <c:manualLayout>
                  <c:x val="-0.17801998183469572"/>
                  <c:y val="8.20105820105821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BE6-4D3F-B8CB-EB1DE3797963}"/>
                </c:ext>
              </c:extLst>
            </c:dLbl>
            <c:dLbl>
              <c:idx val="12"/>
              <c:layout>
                <c:manualLayout>
                  <c:x val="-4.5413260672116255E-2"/>
                  <c:y val="-3.43915343915342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BE6-4D3F-B8CB-EB1DE3797963}"/>
                </c:ext>
              </c:extLst>
            </c:dLbl>
            <c:dLbl>
              <c:idx val="13"/>
              <c:layout>
                <c:manualLayout>
                  <c:x val="-0.39055404178019981"/>
                  <c:y val="-7.4074074074074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BE6-4D3F-B8CB-EB1DE3797963}"/>
                </c:ext>
              </c:extLst>
            </c:dLbl>
            <c:dLbl>
              <c:idx val="14"/>
              <c:layout>
                <c:manualLayout>
                  <c:x val="-0.24704813805631357"/>
                  <c:y val="-0.103174603174603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BE6-4D3F-B8CB-EB1DE3797963}"/>
                </c:ext>
              </c:extLst>
            </c:dLbl>
            <c:dLbl>
              <c:idx val="15"/>
              <c:layout>
                <c:manualLayout>
                  <c:x val="-0.30517711171662126"/>
                  <c:y val="-0.1825396825396825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BE6-4D3F-B8CB-EB1DE3797963}"/>
                </c:ext>
              </c:extLst>
            </c:dLbl>
            <c:dLbl>
              <c:idx val="16"/>
              <c:layout>
                <c:manualLayout>
                  <c:x val="3.4514078110808359E-2"/>
                  <c:y val="-0.198412698412699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BE6-4D3F-B8CB-EB1DE3797963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и образовање</c:v>
                </c:pt>
                <c:pt idx="8">
                  <c:v>Основно образовање И ВАСПИТАЊЕ</c:v>
                </c:pt>
                <c:pt idx="9">
                  <c:v>Средње образовање И ВАСПИТАЊЕ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#,##0.00</c:formatCode>
                <c:ptCount val="17"/>
                <c:pt idx="0">
                  <c:v>0</c:v>
                </c:pt>
                <c:pt idx="1">
                  <c:v>68510000</c:v>
                </c:pt>
                <c:pt idx="2">
                  <c:v>0</c:v>
                </c:pt>
                <c:pt idx="3">
                  <c:v>0</c:v>
                </c:pt>
                <c:pt idx="4">
                  <c:v>2050000</c:v>
                </c:pt>
                <c:pt idx="5">
                  <c:v>12500000</c:v>
                </c:pt>
                <c:pt idx="6">
                  <c:v>139461735.52000001</c:v>
                </c:pt>
                <c:pt idx="7">
                  <c:v>100000</c:v>
                </c:pt>
                <c:pt idx="8">
                  <c:v>16500000</c:v>
                </c:pt>
                <c:pt idx="9">
                  <c:v>1000000</c:v>
                </c:pt>
                <c:pt idx="10">
                  <c:v>800000</c:v>
                </c:pt>
                <c:pt idx="11">
                  <c:v>0</c:v>
                </c:pt>
                <c:pt idx="12">
                  <c:v>25353057</c:v>
                </c:pt>
                <c:pt idx="13">
                  <c:v>10510000</c:v>
                </c:pt>
                <c:pt idx="14">
                  <c:v>292727769</c:v>
                </c:pt>
                <c:pt idx="15">
                  <c:v>30687438.48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8BE6-4D3F-B8CB-EB1DE3797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Latn-RS" sz="1600" dirty="0"/>
            <a:t>  </a:t>
          </a:r>
          <a:r>
            <a:rPr lang="sr-Cyrl-RS" sz="1600" dirty="0"/>
            <a:t>Управа градске општине</a:t>
          </a:r>
        </a:p>
        <a:p>
          <a:r>
            <a:rPr lang="sr-Cyrl-RS" sz="1600" dirty="0"/>
            <a:t>Председник градске општине</a:t>
          </a:r>
        </a:p>
        <a:p>
          <a:r>
            <a:rPr lang="sr-Cyrl-RS" sz="1600" dirty="0"/>
            <a:t>Веће градске општине</a:t>
          </a:r>
        </a:p>
        <a:p>
          <a:r>
            <a:rPr lang="sr-Cyrl-RS" sz="1600" dirty="0"/>
            <a:t>Скупштина градске општине</a:t>
          </a:r>
        </a:p>
        <a:p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Центар за културу Сопот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Предшколска установа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 dirty="0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 dirty="0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E8529877-7033-43CE-A841-A91BA582DDC5}">
      <dgm:prSet phldrT="[Text]" custT="1"/>
      <dgm:spPr>
        <a:solidFill>
          <a:srgbClr val="00B0F0"/>
        </a:solidFill>
      </dgm:spPr>
      <dgm:t>
        <a:bodyPr/>
        <a:lstStyle/>
        <a:p>
          <a:endParaRPr lang="en-US" sz="1200" dirty="0"/>
        </a:p>
      </dgm:t>
    </dgm:pt>
    <dgm:pt modelId="{C48A3476-3E60-4905-A21D-768BED4DA144}" type="parTrans" cxnId="{0CA07ABE-0DB8-4911-BE0C-8872FBEEBA5D}">
      <dgm:prSet/>
      <dgm:spPr/>
      <dgm:t>
        <a:bodyPr/>
        <a:lstStyle/>
        <a:p>
          <a:endParaRPr lang="en-US"/>
        </a:p>
      </dgm:t>
    </dgm:pt>
    <dgm:pt modelId="{1191E100-2699-4B08-B02C-E217A9DBA26B}" type="sibTrans" cxnId="{0CA07ABE-0DB8-4911-BE0C-8872FBEEBA5D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 custLinFactX="104238" custLinFactNeighborX="200000" custLinFactNeighborY="11622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 custLinFactY="19298" custLinFactNeighborX="-71214" custLinFactNeighborY="100000"/>
      <dgm:spPr/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 custLinFactX="100000" custLinFactY="-100000" custLinFactNeighborX="182303" custLinFactNeighborY="-134560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 custLinFactX="-200000" custLinFactNeighborX="-293664" custLinFactNeighborY="-16224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 custLinFactNeighborX="-66595" custLinFactNeighborY="-53528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 custLinFactX="100000" custLinFactY="-53405" custLinFactNeighborX="127631" custLinFactNeighborY="-100000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 custFlipVert="1" custFlipHor="1" custScaleX="60453" custScaleY="49738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 custScaleX="136312" custScaleY="98774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 custLinFactX="-315116" custLinFactNeighborX="-400000" custLinFactNeighborY="46491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2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3" destOrd="0" parTransId="{75FF1061-0136-4D4A-8F29-8B8C5BB09E30}" sibTransId="{CF55BBF8-6284-4BA7-9983-520960D17E18}"/>
    <dgm:cxn modelId="{0CA07ABE-0DB8-4911-BE0C-8872FBEEBA5D}" srcId="{2915701C-9177-4F63-BC4A-2A3F58667EEF}" destId="{E8529877-7033-43CE-A841-A91BA582DDC5}" srcOrd="1" destOrd="0" parTransId="{C48A3476-3E60-4905-A21D-768BED4DA144}" sibTransId="{1191E100-2699-4B08-B02C-E217A9DBA26B}"/>
    <dgm:cxn modelId="{40B655CA-9141-4EDE-85B0-47133DD75A29}" type="presOf" srcId="{9621BB6C-CCFC-4987-A70A-BF11FC47FFCC}" destId="{EE054ECB-2B3F-4C89-9A19-2C63D69076BA}" srcOrd="0" destOrd="0" presId="urn:microsoft.com/office/officeart/2009/3/layout/CircleRelationship"/>
    <dgm:cxn modelId="{AF9C8EEE-81F3-442F-9504-7988DBF2C7F9}" srcId="{2915701C-9177-4F63-BC4A-2A3F58667EEF}" destId="{F525C7DD-C069-4FE6-9519-29523B058512}" srcOrd="4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E020BB89-B24B-4C49-B057-01E94A2D5300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EE3F009C-EF64-42E5-A404-628CF826D326}" type="presParOf" srcId="{F67C4AC6-D320-469D-8949-6AC26CBBA3A8}" destId="{EE054ECB-2B3F-4C89-9A19-2C63D69076BA}" srcOrd="10" destOrd="0" presId="urn:microsoft.com/office/officeart/2009/3/layout/CircleRelationship"/>
    <dgm:cxn modelId="{511B9669-0DB6-4639-AE07-AF2A6C9060FB}" type="presParOf" srcId="{F67C4AC6-D320-469D-8949-6AC26CBBA3A8}" destId="{93210B8B-460C-4687-B7E6-4051DBCA5FBF}" srcOrd="11" destOrd="0" presId="urn:microsoft.com/office/officeart/2009/3/layout/CircleRelationship"/>
    <dgm:cxn modelId="{BF4E1173-53FE-4B2C-AAE2-CE17028826D0}" type="presParOf" srcId="{93210B8B-460C-4687-B7E6-4051DBCA5FBF}" destId="{4ABBCF6F-E7DA-4CE7-A2F5-6DD06BFAA1FA}" srcOrd="0" destOrd="0" presId="urn:microsoft.com/office/officeart/2009/3/layout/CircleRelationship"/>
    <dgm:cxn modelId="{C4BF73BF-3003-417D-A4DC-FAD6074F2B06}" type="presParOf" srcId="{F67C4AC6-D320-469D-8949-6AC26CBBA3A8}" destId="{A1A3314E-DDD0-4BFC-8D48-830B3847C8C1}" srcOrd="12" destOrd="0" presId="urn:microsoft.com/office/officeart/2009/3/layout/CircleRelationship"/>
    <dgm:cxn modelId="{AB372DCD-6669-43ED-A91B-8B277198349D}" type="presParOf" srcId="{A1A3314E-DDD0-4BFC-8D48-830B3847C8C1}" destId="{A4780608-C72B-40F2-A560-A83F55BD6ABF}" srcOrd="0" destOrd="0" presId="urn:microsoft.com/office/officeart/2009/3/layout/CircleRelationship"/>
    <dgm:cxn modelId="{4A892ED5-3138-4893-9581-1685137B17A4}" type="presParOf" srcId="{F67C4AC6-D320-469D-8949-6AC26CBBA3A8}" destId="{693C14CE-CE42-41FE-8BD3-4BD5115D8392}" srcOrd="13" destOrd="0" presId="urn:microsoft.com/office/officeart/2009/3/layout/CircleRelationship"/>
    <dgm:cxn modelId="{14CAF723-D229-4E69-872A-F78F8EE2A387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</a:t>
          </a:r>
          <a:r>
            <a:rPr lang="sr-Latn-RS" sz="1400" dirty="0"/>
            <a:t>25</a:t>
          </a:r>
          <a:r>
            <a:rPr lang="sr-Cyrl-RS" sz="1400" dirty="0"/>
            <a:t>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</a:t>
          </a:r>
        </a:p>
        <a:p>
          <a:r>
            <a:rPr lang="sr-Latn-RS" sz="1300" dirty="0"/>
            <a:t>600</a:t>
          </a:r>
          <a:r>
            <a:rPr lang="sr-Cyrl-RS" sz="1300" dirty="0"/>
            <a:t>.</a:t>
          </a:r>
          <a:r>
            <a:rPr lang="sr-Latn-RS" sz="1300" dirty="0"/>
            <a:t>200</a:t>
          </a:r>
          <a:r>
            <a:rPr lang="sr-Cyrl-RS" sz="1300" dirty="0"/>
            <a:t>.</a:t>
          </a:r>
          <a:r>
            <a:rPr lang="sr-Latn-RS" sz="1300" dirty="0"/>
            <a:t>000</a:t>
          </a:r>
          <a:r>
            <a:rPr lang="sr-Cyrl-RS" sz="1300" dirty="0"/>
            <a:t>,00</a:t>
          </a:r>
          <a:r>
            <a:rPr lang="sr-Cyrl-RS" sz="1300" dirty="0">
              <a:solidFill>
                <a:srgbClr val="FF0000"/>
              </a:solidFill>
            </a:rPr>
            <a:t> </a:t>
          </a:r>
          <a:endParaRPr lang="en-US" sz="1300" dirty="0">
            <a:solidFill>
              <a:schemeClr val="tx1"/>
            </a:solidFill>
          </a:endParaRP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6C1FFF0F-B1A4-4C41-B9D3-30452A0DFA4B}" type="pres">
      <dgm:prSet presAssocID="{567740A1-931A-404E-B8A7-DCAB60009AEA}" presName="node" presStyleLbl="node1" presStyleIdx="0" presStyleCnt="1" custScaleX="152240" custScaleY="91287" custLinFactNeighborX="3461" custLinFactNeighborY="-1264">
        <dgm:presLayoutVars>
          <dgm:bulletEnabled val="1"/>
        </dgm:presLayoutVars>
      </dgm:prSet>
      <dgm:spPr/>
    </dgm:pt>
  </dgm:ptLst>
  <dgm:cxnLst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B1A00774-0D3C-406F-9413-9997B0306F44}" srcId="{028ECFAC-63B3-40F0-9E03-B31D365E432C}" destId="{567740A1-931A-404E-B8A7-DCAB60009AEA}" srcOrd="0" destOrd="0" parTransId="{0643A071-2AC8-4124-916D-3A8BE5775A6D}" sibTransId="{097825AB-8F2B-4EF3-ABE1-7DCEF8027B99}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E0497DF6-7B98-411C-B02B-83AD89D9A9DD}" type="presParOf" srcId="{688A0EC4-0F6D-4987-959D-CA5F27B3CF24}" destId="{6C1FFF0F-B1A4-4C41-B9D3-30452A0DFA4B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кршења 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dirty="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 dirty="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 custLinFactNeighborX="13426" custLinFactNeighborY="404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 </a:t>
          </a:r>
          <a:r>
            <a:rPr lang="sr-Latn-RS" dirty="0"/>
            <a:t>600</a:t>
          </a:r>
          <a:r>
            <a:rPr lang="sr-Cyrl-RS" dirty="0"/>
            <a:t>.</a:t>
          </a:r>
          <a:r>
            <a:rPr lang="sr-Latn-RS" dirty="0"/>
            <a:t>200</a:t>
          </a:r>
          <a:r>
            <a:rPr lang="sr-Cyrl-RS" dirty="0"/>
            <a:t>.</a:t>
          </a:r>
          <a:r>
            <a:rPr lang="sr-Latn-RS" dirty="0"/>
            <a:t>000</a:t>
          </a:r>
          <a:r>
            <a:rPr lang="sr-Cyrl-RS" dirty="0"/>
            <a:t>,</a:t>
          </a:r>
          <a:r>
            <a:rPr lang="sr-Latn-RS" dirty="0"/>
            <a:t>00</a:t>
          </a:r>
          <a:r>
            <a:rPr lang="sr-Cyrl-RS" dirty="0"/>
            <a:t> 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r>
            <a:rPr lang="sr-Latn-RS" dirty="0"/>
            <a:t>5</a:t>
          </a:r>
          <a:r>
            <a:rPr lang="sr-Cyrl-RS" dirty="0"/>
            <a:t>92</a:t>
          </a:r>
          <a:r>
            <a:rPr lang="sr-Latn-RS" dirty="0"/>
            <a:t>.</a:t>
          </a:r>
          <a:r>
            <a:rPr lang="sr-Cyrl-RS" dirty="0"/>
            <a:t>199</a:t>
          </a:r>
          <a:r>
            <a:rPr lang="sr-Latn-RS" dirty="0"/>
            <a:t>.</a:t>
          </a:r>
          <a:r>
            <a:rPr lang="sr-Cyrl-RS" dirty="0"/>
            <a:t>500</a:t>
          </a:r>
          <a:r>
            <a:rPr lang="sr-Latn-RS" dirty="0"/>
            <a:t>,00</a:t>
          </a:r>
        </a:p>
        <a:p>
          <a:pPr algn="ctr"/>
          <a:r>
            <a:rPr lang="sr-Cyrl-RS" dirty="0"/>
            <a:t>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Други приходи  7</a:t>
          </a:r>
          <a:r>
            <a:rPr lang="sr-Latn-RS" dirty="0"/>
            <a:t>.</a:t>
          </a:r>
          <a:r>
            <a:rPr lang="sr-Cyrl-RS" dirty="0"/>
            <a:t>300</a:t>
          </a:r>
          <a:r>
            <a:rPr lang="sr-Latn-RS" dirty="0"/>
            <a:t>.</a:t>
          </a:r>
          <a:r>
            <a:rPr lang="sr-Cyrl-RS" dirty="0"/>
            <a:t>500</a:t>
          </a:r>
          <a:r>
            <a:rPr lang="sr-Latn-RS" dirty="0"/>
            <a:t>,00</a:t>
          </a:r>
        </a:p>
        <a:p>
          <a:pPr algn="ctr"/>
          <a:r>
            <a:rPr lang="sr-Cyrl-RS" dirty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Меморандумске ставке за рефундацију расхода  5</a:t>
          </a:r>
          <a:r>
            <a:rPr lang="sr-Latn-RS" dirty="0"/>
            <a:t>0</a:t>
          </a:r>
          <a:r>
            <a:rPr lang="sr-Cyrl-RS" dirty="0"/>
            <a:t>0.000,00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9A131AC0-896C-4F0F-8497-2263EC10B058}">
      <dgm:prSet phldrT="[Text]"/>
      <dgm:spPr/>
    </dgm:pt>
    <dgm:pt modelId="{6C830C8A-EDDC-47D2-A795-C9882B36F43B}" type="parTrans" cxnId="{C12E28C7-427F-4D04-9EC9-3D1FACE882EB}">
      <dgm:prSet/>
      <dgm:spPr/>
      <dgm:t>
        <a:bodyPr/>
        <a:lstStyle/>
        <a:p>
          <a:endParaRPr lang="sr-Latn-RS"/>
        </a:p>
      </dgm:t>
    </dgm:pt>
    <dgm:pt modelId="{DC1C16DA-8A98-4F16-AED9-8349FDD32314}" type="sibTrans" cxnId="{C12E28C7-427F-4D04-9EC9-3D1FACE882EB}">
      <dgm:prSet/>
      <dgm:spPr/>
      <dgm:t>
        <a:bodyPr/>
        <a:lstStyle/>
        <a:p>
          <a:endParaRPr lang="sr-Latn-RS"/>
        </a:p>
      </dgm:t>
    </dgm:pt>
    <dgm:pt modelId="{40369478-2CE1-47D0-9DA3-C3A1602D1BAA}">
      <dgm:prSet phldrT="[Text]" custRadScaleRad="101566" custRadScaleInc="-27520"/>
      <dgm:spPr/>
    </dgm:pt>
    <dgm:pt modelId="{166326C6-6353-4FBE-861D-1E9DB63F65A3}" type="parTrans" cxnId="{1CD6F7C5-9199-4A48-A3E1-C4B44FD8A2C7}">
      <dgm:prSet/>
      <dgm:spPr/>
      <dgm:t>
        <a:bodyPr/>
        <a:lstStyle/>
        <a:p>
          <a:endParaRPr lang="sr-Latn-RS"/>
        </a:p>
      </dgm:t>
    </dgm:pt>
    <dgm:pt modelId="{32C63FB5-BEAB-4AFE-B876-3487E5533FB3}" type="sibTrans" cxnId="{1CD6F7C5-9199-4A48-A3E1-C4B44FD8A2C7}">
      <dgm:prSet/>
      <dgm:spPr/>
      <dgm:t>
        <a:bodyPr/>
        <a:lstStyle/>
        <a:p>
          <a:endParaRPr lang="sr-Latn-RS"/>
        </a:p>
      </dgm:t>
    </dgm:pt>
    <dgm:pt modelId="{D580F926-14CE-4307-8C13-A80C43EFCD2D}">
      <dgm:prSet phldrT="[Text]" custRadScaleRad="101566" custRadScaleInc="-27520"/>
      <dgm:spPr/>
    </dgm:pt>
    <dgm:pt modelId="{49A897F8-B474-4588-9FAA-667FFCCAE781}" type="parTrans" cxnId="{33F0B836-977B-4342-9181-9260C7613B35}">
      <dgm:prSet/>
      <dgm:spPr/>
      <dgm:t>
        <a:bodyPr/>
        <a:lstStyle/>
        <a:p>
          <a:endParaRPr lang="sr-Latn-RS"/>
        </a:p>
      </dgm:t>
    </dgm:pt>
    <dgm:pt modelId="{F5623876-E778-4FDC-9BE5-B01DF36D3D20}" type="sibTrans" cxnId="{33F0B836-977B-4342-9181-9260C7613B35}">
      <dgm:prSet/>
      <dgm:spPr/>
      <dgm:t>
        <a:bodyPr/>
        <a:lstStyle/>
        <a:p>
          <a:endParaRPr lang="sr-Latn-R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4"/>
      <dgm:spPr/>
    </dgm:pt>
    <dgm:pt modelId="{63432802-399F-407F-AC10-7219543A0326}" type="pres">
      <dgm:prSet presAssocID="{DB1A1606-130D-4B45-9553-0A0B804495DF}" presName="node" presStyleLbl="vennNode1" presStyleIdx="1" presStyleCnt="4" custRadScaleRad="101566" custRadScaleInc="-27520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4" custRadScaleRad="105762" custRadScaleInc="-14486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4" custRadScaleRad="102991" custRadScaleInc="24752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33F0B836-977B-4342-9181-9260C7613B35}" srcId="{691C1FF8-D24B-462D-B13F-4086A7342655}" destId="{D580F926-14CE-4307-8C13-A80C43EFCD2D}" srcOrd="3" destOrd="0" parTransId="{49A897F8-B474-4588-9FAA-667FFCCAE781}" sibTransId="{F5623876-E778-4FDC-9BE5-B01DF36D3D20}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1CD6F7C5-9199-4A48-A3E1-C4B44FD8A2C7}" srcId="{691C1FF8-D24B-462D-B13F-4086A7342655}" destId="{40369478-2CE1-47D0-9DA3-C3A1602D1BAA}" srcOrd="1" destOrd="0" parTransId="{166326C6-6353-4FBE-861D-1E9DB63F65A3}" sibTransId="{32C63FB5-BEAB-4AFE-B876-3487E5533FB3}"/>
    <dgm:cxn modelId="{C12E28C7-427F-4D04-9EC9-3D1FACE882EB}" srcId="{691C1FF8-D24B-462D-B13F-4086A7342655}" destId="{9A131AC0-896C-4F0F-8497-2263EC10B058}" srcOrd="2" destOrd="0" parTransId="{6C830C8A-EDDC-47D2-A795-C9882B36F43B}" sibTransId="{DC1C16DA-8A98-4F16-AED9-8349FDD32314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300" b="1" dirty="0"/>
            <a:t>Расходи за запослене </a:t>
          </a:r>
          <a:r>
            <a:rPr lang="sr-Cyrl-RS" sz="1300" dirty="0"/>
            <a:t>представљају све трошкове за запослене, како у управи тако и код буџетских корисника</a:t>
          </a:r>
          <a:endParaRPr lang="en-US" sz="13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sr-Cyrl-RS" sz="1300" b="1" dirty="0"/>
            <a:t>Коришћење роба и услуга </a:t>
          </a:r>
          <a:r>
            <a:rPr lang="sr-Cyrl-RS" sz="13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3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sr-Cyrl-RS" sz="1300" b="1" dirty="0"/>
            <a:t>Дотације и трансфери </a:t>
          </a:r>
          <a:r>
            <a:rPr lang="sr-Cyrl-RS" sz="1300" dirty="0"/>
            <a:t>су трошкови који се </a:t>
          </a:r>
          <a:r>
            <a:rPr lang="sr-Cyrl-CS" sz="1300" dirty="0"/>
            <a:t>односе на покриће трошкова превоза ученика, текуће поправке и одржавање школа и предшколских установа, остали расходи везани за образовање и смањење примања </a:t>
          </a:r>
          <a:r>
            <a:rPr lang="en-US" sz="1300" dirty="0"/>
            <a:t> </a:t>
          </a:r>
          <a:r>
            <a:rPr lang="en-US" sz="1300" dirty="0" err="1"/>
            <a:t>на</a:t>
          </a:r>
          <a:r>
            <a:rPr lang="en-US" sz="1300" dirty="0"/>
            <a:t> </a:t>
          </a:r>
          <a:r>
            <a:rPr lang="sr-Cyrl-RS" sz="1300" dirty="0"/>
            <a:t>основу </a:t>
          </a:r>
          <a:r>
            <a:rPr lang="en-US" sz="1300" dirty="0" err="1"/>
            <a:t>Закон</a:t>
          </a:r>
          <a:r>
            <a:rPr lang="sr-Cyrl-RS" sz="1300" dirty="0"/>
            <a:t>а</a:t>
          </a:r>
          <a:r>
            <a:rPr lang="en-US" sz="1300" dirty="0"/>
            <a:t> о </a:t>
          </a:r>
          <a:r>
            <a:rPr lang="en-US" sz="1300" dirty="0" err="1"/>
            <a:t>привременом</a:t>
          </a:r>
          <a:r>
            <a:rPr lang="en-US" sz="1300" dirty="0"/>
            <a:t> </a:t>
          </a:r>
          <a:r>
            <a:rPr lang="en-US" sz="1300" dirty="0" err="1"/>
            <a:t>уређивању</a:t>
          </a:r>
          <a:r>
            <a:rPr lang="en-US" sz="1300" dirty="0"/>
            <a:t> </a:t>
          </a:r>
          <a:r>
            <a:rPr lang="en-US" sz="1300" dirty="0" err="1"/>
            <a:t>основица</a:t>
          </a:r>
          <a:r>
            <a:rPr lang="en-US" sz="1300" dirty="0"/>
            <a:t> </a:t>
          </a:r>
          <a:r>
            <a:rPr lang="en-US" sz="1300" dirty="0" err="1"/>
            <a:t>за</a:t>
          </a:r>
          <a:r>
            <a:rPr lang="en-US" sz="1300" dirty="0"/>
            <a:t> </a:t>
          </a:r>
          <a:r>
            <a:rPr lang="en-US" sz="1300" dirty="0" err="1"/>
            <a:t>обрачун</a:t>
          </a:r>
          <a:r>
            <a:rPr lang="en-US" sz="1300" dirty="0"/>
            <a:t> и </a:t>
          </a:r>
          <a:r>
            <a:rPr lang="en-US" sz="1300" dirty="0" err="1"/>
            <a:t>исплату</a:t>
          </a:r>
          <a:r>
            <a:rPr lang="en-US" sz="1300" dirty="0"/>
            <a:t> </a:t>
          </a:r>
          <a:r>
            <a:rPr lang="en-US" sz="1300" dirty="0" err="1"/>
            <a:t>плата</a:t>
          </a:r>
          <a:r>
            <a:rPr lang="en-US" sz="1300" dirty="0"/>
            <a:t>, </a:t>
          </a:r>
          <a:r>
            <a:rPr lang="en-US" sz="1300" dirty="0" err="1"/>
            <a:t>односно</a:t>
          </a:r>
          <a:r>
            <a:rPr lang="en-US" sz="1300" dirty="0"/>
            <a:t> </a:t>
          </a:r>
          <a:r>
            <a:rPr lang="en-US" sz="1300" dirty="0" err="1"/>
            <a:t>зарада</a:t>
          </a:r>
          <a:r>
            <a:rPr lang="en-US" sz="1300" dirty="0"/>
            <a:t> и </a:t>
          </a:r>
          <a:r>
            <a:rPr lang="en-US" sz="1300" dirty="0" err="1"/>
            <a:t>других</a:t>
          </a:r>
          <a:r>
            <a:rPr lang="en-US" sz="1300" dirty="0"/>
            <a:t> </a:t>
          </a:r>
          <a:r>
            <a:rPr lang="en-US" sz="1300" dirty="0" err="1"/>
            <a:t>сталних</a:t>
          </a:r>
          <a:r>
            <a:rPr lang="en-US" sz="1300" dirty="0"/>
            <a:t> </a:t>
          </a:r>
          <a:r>
            <a:rPr lang="en-US" sz="1300" dirty="0" err="1"/>
            <a:t>примања</a:t>
          </a:r>
          <a:r>
            <a:rPr lang="en-US" sz="1300" dirty="0"/>
            <a:t> </a:t>
          </a:r>
          <a:r>
            <a:rPr lang="en-US" sz="1300" dirty="0" err="1"/>
            <a:t>код</a:t>
          </a:r>
          <a:r>
            <a:rPr lang="en-US" sz="1300" dirty="0"/>
            <a:t> </a:t>
          </a:r>
          <a:r>
            <a:rPr lang="en-US" sz="1300" dirty="0" err="1"/>
            <a:t>корисника</a:t>
          </a:r>
          <a:r>
            <a:rPr lang="en-US" sz="1300" dirty="0"/>
            <a:t> </a:t>
          </a:r>
          <a:r>
            <a:rPr lang="en-US" sz="1300" dirty="0" err="1"/>
            <a:t>јавних</a:t>
          </a:r>
          <a:r>
            <a:rPr lang="en-US" sz="1300" dirty="0"/>
            <a:t> </a:t>
          </a:r>
          <a:r>
            <a:rPr lang="en-US" sz="1300" dirty="0" err="1"/>
            <a:t>средстава</a:t>
          </a:r>
          <a:endParaRPr lang="en-US" sz="13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sr-Cyrl-RS" sz="1300" b="1" dirty="0"/>
            <a:t>Остали расходи </a:t>
          </a:r>
          <a:r>
            <a:rPr lang="sr-Cyrl-RS" sz="1300" dirty="0"/>
            <a:t>обухватају дотације невладиним организацијама, порезе, таксе, новчане казне.</a:t>
          </a:r>
          <a:endParaRPr lang="en-US" sz="13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300" b="1" dirty="0">
              <a:solidFill>
                <a:schemeClr val="tx1"/>
              </a:solidFill>
            </a:rPr>
            <a:t>Субвенције</a:t>
          </a:r>
          <a:r>
            <a:rPr lang="ru-RU" sz="1300" dirty="0">
              <a:solidFill>
                <a:schemeClr val="tx1"/>
              </a:solidFill>
            </a:rPr>
            <a:t> (капиталне и текуће)  обухватају субвенције ЈКП ‘’Сопот’’ и ЈКП </a:t>
          </a:r>
          <a:r>
            <a:rPr lang="sr-Latn-RS" sz="1300" dirty="0">
              <a:solidFill>
                <a:schemeClr val="tx1"/>
              </a:solidFill>
            </a:rPr>
            <a:t>“</a:t>
          </a:r>
          <a:r>
            <a:rPr lang="ru-RU" sz="1300" dirty="0">
              <a:solidFill>
                <a:schemeClr val="tx1"/>
              </a:solidFill>
            </a:rPr>
            <a:t>Пијаце Ропочево</a:t>
          </a:r>
          <a:r>
            <a:rPr lang="sr-Latn-RS" sz="1300" dirty="0">
              <a:solidFill>
                <a:schemeClr val="tx1"/>
              </a:solidFill>
            </a:rPr>
            <a:t>”</a:t>
          </a:r>
          <a:endParaRPr lang="en-US" sz="1300" dirty="0">
            <a:solidFill>
              <a:schemeClr val="tx1"/>
            </a:solidFill>
          </a:endParaRPr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300" b="1" dirty="0">
              <a:solidFill>
                <a:schemeClr val="tx1"/>
              </a:solidFill>
            </a:rPr>
            <a:t>Социјалн</a:t>
          </a:r>
          <a:r>
            <a:rPr lang="sr-Latn-RS" sz="1300" b="1" dirty="0">
              <a:solidFill>
                <a:schemeClr val="tx1"/>
              </a:solidFill>
            </a:rPr>
            <a:t>o</a:t>
          </a:r>
          <a:r>
            <a:rPr lang="sr-Cyrl-RS" sz="1300" b="1" dirty="0">
              <a:solidFill>
                <a:schemeClr val="tx1"/>
              </a:solidFill>
            </a:rPr>
            <a:t> осигурањ</a:t>
          </a:r>
          <a:r>
            <a:rPr lang="sr-Latn-RS" sz="1300" b="1" dirty="0">
              <a:solidFill>
                <a:schemeClr val="tx1"/>
              </a:solidFill>
            </a:rPr>
            <a:t>e</a:t>
          </a:r>
          <a:r>
            <a:rPr lang="sr-Cyrl-RS" sz="1300" b="1" dirty="0">
              <a:solidFill>
                <a:schemeClr val="tx1"/>
              </a:solidFill>
            </a:rPr>
            <a:t> и социјална заштита </a:t>
          </a:r>
          <a:r>
            <a:rPr lang="sr-Cyrl-RS" sz="1300" dirty="0">
              <a:solidFill>
                <a:schemeClr val="tx1"/>
              </a:solidFill>
            </a:rPr>
            <a:t>обухвата све трошкове за исплату  једнократне помоћи, накнаде из буџета у случају смрти, превоз категоризоване деце и њихових пратилаца и исхрану и смештај ученика са сметњама у развоју</a:t>
          </a:r>
          <a:r>
            <a:rPr lang="sr-Cyrl-RS" sz="1400" dirty="0">
              <a:solidFill>
                <a:schemeClr val="tx1"/>
              </a:solidFill>
            </a:rPr>
            <a:t>.</a:t>
          </a:r>
          <a:endParaRPr lang="en-US" sz="1400" dirty="0">
            <a:solidFill>
              <a:schemeClr val="tx1"/>
            </a:solidFill>
          </a:endParaRPr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sz="1300" b="1" dirty="0">
              <a:solidFill>
                <a:schemeClr val="tx1"/>
              </a:solidFill>
            </a:rPr>
            <a:t>Буџетска резерва </a:t>
          </a:r>
          <a:r>
            <a:rPr lang="sr-Cyrl-RS" sz="1300" dirty="0">
              <a:solidFill>
                <a:schemeClr val="tx1"/>
              </a:solidFill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300" dirty="0">
            <a:solidFill>
              <a:schemeClr val="tx1"/>
            </a:solidFill>
          </a:endParaRPr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300" b="1" dirty="0">
              <a:solidFill>
                <a:schemeClr val="tx1"/>
              </a:solidFill>
            </a:rPr>
            <a:t>Капитални издаци </a:t>
          </a:r>
          <a:r>
            <a:rPr lang="sr-Cyrl-RS" sz="1300" dirty="0">
              <a:solidFill>
                <a:schemeClr val="tx1"/>
              </a:solidFill>
            </a:rPr>
            <a:t>су трошкови за изградњу нових, или инвестиционо одржавање постојећих објеката, набавку опреме, машина</a:t>
          </a:r>
          <a:r>
            <a:rPr lang="sr-Latn-RS" sz="1300" dirty="0">
              <a:solidFill>
                <a:schemeClr val="tx1"/>
              </a:solidFill>
            </a:rPr>
            <a:t>, </a:t>
          </a:r>
          <a:r>
            <a:rPr lang="sr-Cyrl-RS" sz="1300" dirty="0">
              <a:solidFill>
                <a:schemeClr val="tx1"/>
              </a:solidFill>
            </a:rPr>
            <a:t>земљишта и слично.</a:t>
          </a:r>
          <a:endParaRPr lang="en-US" sz="1300" dirty="0">
            <a:solidFill>
              <a:schemeClr val="tx1"/>
            </a:solidFill>
          </a:endParaRPr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600.200.000,00</a:t>
          </a:r>
          <a:endParaRPr lang="sr-Latn-RS" dirty="0">
            <a:solidFill>
              <a:schemeClr val="bg1"/>
            </a:solidFill>
          </a:endParaRPr>
        </a:p>
        <a:p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Коришћење роба и услуга 169.539.693,00 динара</a:t>
          </a:r>
          <a:endParaRPr lang="en-US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Субвенције 36.950.000,00</a:t>
          </a:r>
        </a:p>
        <a:p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Капиталн издаци 111.071.735,52</a:t>
          </a:r>
        </a:p>
        <a:p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Расходи за запослене 213.216.762,00</a:t>
          </a:r>
        </a:p>
        <a:p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Социјална помоћ 2.300.000,00 динара</a:t>
          </a:r>
          <a:endParaRPr lang="en-US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Дотације и трансфери 26.100.000,00</a:t>
          </a:r>
        </a:p>
        <a:p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Остали расходи 16.021.809,48</a:t>
          </a:r>
        </a:p>
        <a:p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Средства резерве 25.00</a:t>
          </a:r>
          <a:r>
            <a:rPr lang="sr-Latn-RS" dirty="0">
              <a:solidFill>
                <a:schemeClr val="bg1"/>
              </a:solidFill>
            </a:rPr>
            <a:t>0</a:t>
          </a:r>
          <a:r>
            <a:rPr lang="sr-Cyrl-RS" dirty="0">
              <a:solidFill>
                <a:schemeClr val="bg1"/>
              </a:solidFill>
            </a:rPr>
            <a:t>.</a:t>
          </a:r>
          <a:r>
            <a:rPr lang="sr-Latn-RS" dirty="0">
              <a:solidFill>
                <a:schemeClr val="bg1"/>
              </a:solidFill>
            </a:rPr>
            <a:t>000</a:t>
          </a:r>
          <a:r>
            <a:rPr lang="sr-Cyrl-RS" dirty="0">
              <a:solidFill>
                <a:schemeClr val="bg1"/>
              </a:solidFill>
            </a:rPr>
            <a:t>,00</a:t>
          </a:r>
          <a:endParaRPr lang="en-US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</dgm:pt>
    <dgm:pt modelId="{73F305AC-CFDC-45B1-8AB8-6FABD1C99179}" type="pres">
      <dgm:prSet presAssocID="{A7091EAC-498C-4E8C-B46B-331B042A0C75}" presName="node" presStyleLbl="node1" presStyleIdx="0" presStyleCnt="8" custScaleX="141131" custScaleY="140917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8"/>
      <dgm:spPr/>
    </dgm:pt>
    <dgm:pt modelId="{A14630AA-C1BD-4A7E-B665-0A7C9B6C19C9}" type="pres">
      <dgm:prSet presAssocID="{3FA5C700-C8EE-4CAC-8DA0-0BA7CA952C72}" presName="node" presStyleLbl="node1" presStyleIdx="1" presStyleCnt="8" custScaleX="131953" custScaleY="129967">
        <dgm:presLayoutVars>
          <dgm:bulletEnabled val="1"/>
        </dgm:presLayoutVars>
      </dgm:prSet>
      <dgm:spPr/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8"/>
      <dgm:spPr/>
    </dgm:pt>
    <dgm:pt modelId="{E43F7264-94BE-4E7E-8A98-A0D70BB3AF06}" type="pres">
      <dgm:prSet presAssocID="{4746DA87-483C-4B84-9A22-BC58F96CB23A}" presName="node" presStyleLbl="node1" presStyleIdx="2" presStyleCnt="8" custScaleX="121003" custScaleY="119208">
        <dgm:presLayoutVars>
          <dgm:bulletEnabled val="1"/>
        </dgm:presLayoutVars>
      </dgm:prSet>
      <dgm:spPr/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8"/>
      <dgm:spPr/>
    </dgm:pt>
    <dgm:pt modelId="{115526CD-270E-4C52-A164-15F2B6F9FE39}" type="pres">
      <dgm:prSet presAssocID="{8329AE49-ECD5-4C13-B90F-CA83B6E6F994}" presName="node" presStyleLbl="node1" presStyleIdx="3" presStyleCnt="8" custScaleX="120594" custScaleY="116316">
        <dgm:presLayoutVars>
          <dgm:bulletEnabled val="1"/>
        </dgm:presLayoutVars>
      </dgm:prSet>
      <dgm:spPr/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8"/>
      <dgm:spPr/>
    </dgm:pt>
    <dgm:pt modelId="{5101AD7C-EA94-402A-A388-0FD916639D60}" type="pres">
      <dgm:prSet presAssocID="{9C6F0069-43DC-402D-BD84-1006528FCE04}" presName="node" presStyleLbl="node1" presStyleIdx="4" presStyleCnt="8" custScaleX="117384" custScaleY="118966" custRadScaleRad="98874" custRadScaleInc="-5820">
        <dgm:presLayoutVars>
          <dgm:bulletEnabled val="1"/>
        </dgm:presLayoutVars>
      </dgm:prSet>
      <dgm:spPr/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8"/>
      <dgm:spPr/>
    </dgm:pt>
    <dgm:pt modelId="{D19ADD6D-9F0A-4766-B637-BB2D5495A9BB}" type="pres">
      <dgm:prSet presAssocID="{ED01A515-5448-4A3E-A2EC-575448D0F5AA}" presName="node" presStyleLbl="node1" presStyleIdx="5" presStyleCnt="8" custScaleX="113767" custScaleY="116316">
        <dgm:presLayoutVars>
          <dgm:bulletEnabled val="1"/>
        </dgm:presLayoutVars>
      </dgm:prSet>
      <dgm:spPr/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8"/>
      <dgm:spPr/>
    </dgm:pt>
    <dgm:pt modelId="{4F05B281-B6DB-45BB-A427-1BF92AADC139}" type="pres">
      <dgm:prSet presAssocID="{AE26BF5A-34A6-4192-8BEA-D9ECFB941642}" presName="node" presStyleLbl="node1" presStyleIdx="6" presStyleCnt="8" custScaleX="112359" custScaleY="125494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8"/>
      <dgm:spPr/>
    </dgm:pt>
    <dgm:pt modelId="{2D6C03BD-4023-431E-84F6-C080A9961C8A}" type="pres">
      <dgm:prSet presAssocID="{91651A17-950C-49EC-8C35-2517548AE9E6}" presName="node" presStyleLbl="node1" presStyleIdx="7" presStyleCnt="8" custScaleX="134628" custScaleY="131362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8"/>
      <dgm:spPr/>
    </dgm:pt>
  </dgm:ptLst>
  <dgm:cxnLst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148795" y="266763"/>
          <a:ext cx="3277819" cy="327774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600" kern="1200" dirty="0"/>
            <a:t>  </a:t>
          </a:r>
          <a:r>
            <a:rPr lang="sr-Cyrl-RS" sz="1600" kern="1200" dirty="0"/>
            <a:t>Управа градске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Председник градске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Веће градске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градске општине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1628820" y="746778"/>
        <a:ext cx="2317769" cy="2317718"/>
      </dsp:txXfrm>
    </dsp:sp>
    <dsp:sp modelId="{6AE34D3E-FD5D-4402-89AF-BF559D3EC92D}">
      <dsp:nvSpPr>
        <dsp:cNvPr id="0" name=""/>
        <dsp:cNvSpPr/>
      </dsp:nvSpPr>
      <dsp:spPr>
        <a:xfrm>
          <a:off x="4128119" y="159793"/>
          <a:ext cx="364540" cy="36453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1967880" y="3616177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637536" y="1597009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374445" y="3582038"/>
          <a:ext cx="364540" cy="364534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975993" y="15777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95671" y="210400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41034" y="0"/>
          <a:ext cx="2063988" cy="173519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Месне заједнице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Центар за културу Сопот</a:t>
          </a:r>
        </a:p>
      </dsp:txBody>
      <dsp:txXfrm>
        <a:off x="61230" y="254113"/>
        <a:ext cx="1459460" cy="1226965"/>
      </dsp:txXfrm>
    </dsp:sp>
    <dsp:sp modelId="{D4397D2C-6DDE-4A42-9855-5F94ADD7F1F8}">
      <dsp:nvSpPr>
        <dsp:cNvPr id="0" name=""/>
        <dsp:cNvSpPr/>
      </dsp:nvSpPr>
      <dsp:spPr>
        <a:xfrm>
          <a:off x="3480048" y="87783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 flipH="1" flipV="1">
          <a:off x="379938" y="2746711"/>
          <a:ext cx="398371" cy="32777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520559" y="239701"/>
          <a:ext cx="1816474" cy="131582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Предшколска установа</a:t>
          </a:r>
          <a:endParaRPr lang="en-US" sz="1200" kern="1200" dirty="0"/>
        </a:p>
      </dsp:txBody>
      <dsp:txXfrm>
        <a:off x="4786575" y="432399"/>
        <a:ext cx="1284442" cy="930431"/>
      </dsp:txXfrm>
    </dsp:sp>
    <dsp:sp modelId="{4ABBCF6F-E7DA-4CE7-A2F5-6DD06BFAA1FA}">
      <dsp:nvSpPr>
        <dsp:cNvPr id="0" name=""/>
        <dsp:cNvSpPr/>
      </dsp:nvSpPr>
      <dsp:spPr>
        <a:xfrm>
          <a:off x="4168144" y="1151296"/>
          <a:ext cx="364540" cy="36453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-910" y="336530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743745" y="3112120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</a:t>
          </a:r>
          <a:r>
            <a:rPr lang="sr-Latn-RS" sz="1400" kern="1200" dirty="0"/>
            <a:t>25</a:t>
          </a:r>
          <a:r>
            <a:rPr lang="sr-Cyrl-RS" sz="1400" kern="1200" dirty="0"/>
            <a:t>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FFF0F-B1A4-4C41-B9D3-30452A0DFA4B}">
      <dsp:nvSpPr>
        <dsp:cNvPr id="0" name=""/>
        <dsp:cNvSpPr/>
      </dsp:nvSpPr>
      <dsp:spPr>
        <a:xfrm>
          <a:off x="2243069" y="0"/>
          <a:ext cx="2919407" cy="17505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/>
            <a:t>600</a:t>
          </a:r>
          <a:r>
            <a:rPr lang="sr-Cyrl-RS" sz="1300" kern="1200" dirty="0"/>
            <a:t>.</a:t>
          </a:r>
          <a:r>
            <a:rPr lang="sr-Latn-RS" sz="1300" kern="1200" dirty="0"/>
            <a:t>200</a:t>
          </a:r>
          <a:r>
            <a:rPr lang="sr-Cyrl-RS" sz="1300" kern="1200" dirty="0"/>
            <a:t>.</a:t>
          </a:r>
          <a:r>
            <a:rPr lang="sr-Latn-RS" sz="1300" kern="1200" dirty="0"/>
            <a:t>000</a:t>
          </a:r>
          <a:r>
            <a:rPr lang="sr-Cyrl-RS" sz="1300" kern="1200" dirty="0"/>
            <a:t>,00</a:t>
          </a:r>
          <a:r>
            <a:rPr lang="sr-Cyrl-RS" sz="1300" kern="1200" dirty="0">
              <a:solidFill>
                <a:srgbClr val="FF0000"/>
              </a:solidFill>
            </a:rPr>
            <a:t> 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70606" y="256362"/>
        <a:ext cx="2064333" cy="12378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кршења 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7981" y="2880323"/>
          <a:ext cx="5779306" cy="752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7981" y="2880323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855709" y="1406348"/>
          <a:ext cx="2950554" cy="2950554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kern="1200" dirty="0"/>
            <a:t>Укупни буџетски приходи и примања  </a:t>
          </a:r>
          <a:r>
            <a:rPr lang="sr-Latn-RS" sz="2400" kern="1200" dirty="0"/>
            <a:t>600</a:t>
          </a:r>
          <a:r>
            <a:rPr lang="sr-Cyrl-RS" sz="2400" kern="1200" dirty="0"/>
            <a:t>.</a:t>
          </a:r>
          <a:r>
            <a:rPr lang="sr-Latn-RS" sz="2400" kern="1200" dirty="0"/>
            <a:t>200</a:t>
          </a:r>
          <a:r>
            <a:rPr lang="sr-Cyrl-RS" sz="2400" kern="1200" dirty="0"/>
            <a:t>.</a:t>
          </a:r>
          <a:r>
            <a:rPr lang="sr-Latn-RS" sz="2400" kern="1200" dirty="0"/>
            <a:t>000</a:t>
          </a:r>
          <a:r>
            <a:rPr lang="sr-Cyrl-RS" sz="2400" kern="1200" dirty="0"/>
            <a:t>,</a:t>
          </a:r>
          <a:r>
            <a:rPr lang="sr-Latn-RS" sz="2400" kern="1200" dirty="0"/>
            <a:t>00</a:t>
          </a:r>
          <a:r>
            <a:rPr lang="sr-Cyrl-RS" sz="2400" kern="1200" dirty="0"/>
            <a:t> динара</a:t>
          </a:r>
          <a:endParaRPr lang="en-US" sz="2400" kern="1200" dirty="0"/>
        </a:p>
      </dsp:txBody>
      <dsp:txXfrm>
        <a:off x="2287808" y="1838447"/>
        <a:ext cx="2086356" cy="2086356"/>
      </dsp:txXfrm>
    </dsp:sp>
    <dsp:sp modelId="{63432802-399F-407F-AC10-7219543A0326}">
      <dsp:nvSpPr>
        <dsp:cNvPr id="0" name=""/>
        <dsp:cNvSpPr/>
      </dsp:nvSpPr>
      <dsp:spPr>
        <a:xfrm>
          <a:off x="1530795" y="509299"/>
          <a:ext cx="1475277" cy="147527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19"/>
                <a:satOff val="362"/>
                <a:lumOff val="1683"/>
                <a:alphaOff val="1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19"/>
                <a:satOff val="362"/>
                <a:lumOff val="1683"/>
                <a:alphaOff val="1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19"/>
                <a:satOff val="362"/>
                <a:lumOff val="1683"/>
                <a:alphaOff val="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Приходи од  пореза  </a:t>
          </a:r>
          <a:r>
            <a:rPr lang="sr-Latn-RS" sz="1100" kern="1200" dirty="0"/>
            <a:t>5</a:t>
          </a:r>
          <a:r>
            <a:rPr lang="sr-Cyrl-RS" sz="1100" kern="1200" dirty="0"/>
            <a:t>92</a:t>
          </a:r>
          <a:r>
            <a:rPr lang="sr-Latn-RS" sz="1100" kern="1200" dirty="0"/>
            <a:t>.</a:t>
          </a:r>
          <a:r>
            <a:rPr lang="sr-Cyrl-RS" sz="1100" kern="1200" dirty="0"/>
            <a:t>199</a:t>
          </a:r>
          <a:r>
            <a:rPr lang="sr-Latn-RS" sz="1100" kern="1200" dirty="0"/>
            <a:t>.</a:t>
          </a:r>
          <a:r>
            <a:rPr lang="sr-Cyrl-RS" sz="1100" kern="1200" dirty="0"/>
            <a:t>500</a:t>
          </a:r>
          <a:r>
            <a:rPr lang="sr-Latn-RS" sz="1100" kern="1200" dirty="0"/>
            <a:t>,00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динара</a:t>
          </a:r>
          <a:endParaRPr lang="en-US" sz="1100" kern="1200" dirty="0"/>
        </a:p>
      </dsp:txBody>
      <dsp:txXfrm>
        <a:off x="1746844" y="725348"/>
        <a:ext cx="1043179" cy="1043179"/>
      </dsp:txXfrm>
    </dsp:sp>
    <dsp:sp modelId="{449BFEB2-6844-4A2C-8DC2-780280CBA079}">
      <dsp:nvSpPr>
        <dsp:cNvPr id="0" name=""/>
        <dsp:cNvSpPr/>
      </dsp:nvSpPr>
      <dsp:spPr>
        <a:xfrm>
          <a:off x="4574543" y="2587446"/>
          <a:ext cx="1475277" cy="147527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38"/>
                <a:satOff val="724"/>
                <a:lumOff val="3367"/>
                <a:alphaOff val="2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38"/>
                <a:satOff val="724"/>
                <a:lumOff val="3367"/>
                <a:alphaOff val="2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38"/>
                <a:satOff val="724"/>
                <a:lumOff val="3367"/>
                <a:alphaOff val="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Други приходи  7</a:t>
          </a:r>
          <a:r>
            <a:rPr lang="sr-Latn-RS" sz="1100" kern="1200" dirty="0"/>
            <a:t>.</a:t>
          </a:r>
          <a:r>
            <a:rPr lang="sr-Cyrl-RS" sz="1100" kern="1200" dirty="0"/>
            <a:t>300</a:t>
          </a:r>
          <a:r>
            <a:rPr lang="sr-Latn-RS" sz="1100" kern="1200" dirty="0"/>
            <a:t>.</a:t>
          </a:r>
          <a:r>
            <a:rPr lang="sr-Cyrl-RS" sz="1100" kern="1200" dirty="0"/>
            <a:t>500</a:t>
          </a:r>
          <a:r>
            <a:rPr lang="sr-Latn-RS" sz="1100" kern="1200" dirty="0"/>
            <a:t>,00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динара</a:t>
          </a:r>
          <a:endParaRPr lang="en-US" sz="1100" kern="1200" dirty="0"/>
        </a:p>
      </dsp:txBody>
      <dsp:txXfrm>
        <a:off x="4790592" y="2803495"/>
        <a:ext cx="1043179" cy="1043179"/>
      </dsp:txXfrm>
    </dsp:sp>
    <dsp:sp modelId="{9DDE88A7-5745-4E4F-A7A8-F71A4DA0D5F2}">
      <dsp:nvSpPr>
        <dsp:cNvPr id="0" name=""/>
        <dsp:cNvSpPr/>
      </dsp:nvSpPr>
      <dsp:spPr>
        <a:xfrm>
          <a:off x="616348" y="2154256"/>
          <a:ext cx="1475277" cy="147527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/>
            <a:t>Меморандумске ставке за рефундацију расхода  5</a:t>
          </a:r>
          <a:r>
            <a:rPr lang="sr-Latn-RS" sz="1100" kern="1200" dirty="0"/>
            <a:t>0</a:t>
          </a:r>
          <a:r>
            <a:rPr lang="sr-Cyrl-RS" sz="1100" kern="1200" dirty="0"/>
            <a:t>0.000,00</a:t>
          </a:r>
          <a:endParaRPr lang="en-US" sz="1100" kern="1200" dirty="0"/>
        </a:p>
      </dsp:txBody>
      <dsp:txXfrm>
        <a:off x="832397" y="2370305"/>
        <a:ext cx="1043179" cy="10431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36981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Расходи за запослене</a:t>
          </a:r>
          <a:endParaRPr lang="en-US" sz="1300" b="1" kern="1200" dirty="0"/>
        </a:p>
      </dsp:txBody>
      <dsp:txXfrm>
        <a:off x="0" y="136981"/>
        <a:ext cx="2055390" cy="257400"/>
      </dsp:txXfrm>
    </dsp:sp>
    <dsp:sp modelId="{02385D1D-92EB-445D-B736-940004751C79}">
      <dsp:nvSpPr>
        <dsp:cNvPr id="0" name=""/>
        <dsp:cNvSpPr/>
      </dsp:nvSpPr>
      <dsp:spPr>
        <a:xfrm>
          <a:off x="2055390" y="32412"/>
          <a:ext cx="411078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32412"/>
          <a:ext cx="5590663" cy="466537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/>
            <a:t>Расходи за запослене </a:t>
          </a:r>
          <a:r>
            <a:rPr lang="sr-Cyrl-RS" sz="1300" kern="1200" dirty="0"/>
            <a:t>представљају све трошкове за запослене, како у управи тако и код буџетских корисника</a:t>
          </a:r>
          <a:endParaRPr lang="en-US" sz="1300" kern="1200" dirty="0"/>
        </a:p>
      </dsp:txBody>
      <dsp:txXfrm>
        <a:off x="2630900" y="32412"/>
        <a:ext cx="5590663" cy="466537"/>
      </dsp:txXfrm>
    </dsp:sp>
    <dsp:sp modelId="{F40D94EA-52E0-4740-A924-EAF350BDF213}">
      <dsp:nvSpPr>
        <dsp:cNvPr id="0" name=""/>
        <dsp:cNvSpPr/>
      </dsp:nvSpPr>
      <dsp:spPr>
        <a:xfrm>
          <a:off x="0" y="654340"/>
          <a:ext cx="2055390" cy="434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Коришћење роба и услуга </a:t>
          </a:r>
          <a:endParaRPr lang="en-US" sz="1300" kern="1200" dirty="0"/>
        </a:p>
      </dsp:txBody>
      <dsp:txXfrm>
        <a:off x="0" y="654340"/>
        <a:ext cx="2055390" cy="434362"/>
      </dsp:txXfrm>
    </dsp:sp>
    <dsp:sp modelId="{0E930D30-96BC-4D43-B65A-EE88C46DBE48}">
      <dsp:nvSpPr>
        <dsp:cNvPr id="0" name=""/>
        <dsp:cNvSpPr/>
      </dsp:nvSpPr>
      <dsp:spPr>
        <a:xfrm>
          <a:off x="2055390" y="545749"/>
          <a:ext cx="411078" cy="65154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545749"/>
          <a:ext cx="5590663" cy="651543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/>
            <a:t>Коришћење роба и услуга </a:t>
          </a:r>
          <a:r>
            <a:rPr lang="sr-Cyrl-RS" sz="13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300" kern="1200" dirty="0"/>
        </a:p>
      </dsp:txBody>
      <dsp:txXfrm>
        <a:off x="2630900" y="545749"/>
        <a:ext cx="5590663" cy="651543"/>
      </dsp:txXfrm>
    </dsp:sp>
    <dsp:sp modelId="{CCB8139E-CA19-491D-9FCD-6BF28923C725}">
      <dsp:nvSpPr>
        <dsp:cNvPr id="0" name=""/>
        <dsp:cNvSpPr/>
      </dsp:nvSpPr>
      <dsp:spPr>
        <a:xfrm>
          <a:off x="0" y="1710631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Дотације и трансфери</a:t>
          </a:r>
          <a:endParaRPr lang="en-US" sz="1300" b="1" kern="1200" dirty="0"/>
        </a:p>
      </dsp:txBody>
      <dsp:txXfrm>
        <a:off x="0" y="1710631"/>
        <a:ext cx="2055390" cy="257400"/>
      </dsp:txXfrm>
    </dsp:sp>
    <dsp:sp modelId="{14D1633C-A097-4A5A-8269-B04E98857E56}">
      <dsp:nvSpPr>
        <dsp:cNvPr id="0" name=""/>
        <dsp:cNvSpPr/>
      </dsp:nvSpPr>
      <dsp:spPr>
        <a:xfrm>
          <a:off x="2055390" y="1244093"/>
          <a:ext cx="411078" cy="119047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244093"/>
          <a:ext cx="5590663" cy="119047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/>
            <a:t>Дотације и трансфери </a:t>
          </a:r>
          <a:r>
            <a:rPr lang="sr-Cyrl-RS" sz="1300" kern="1200" dirty="0"/>
            <a:t>су трошкови који се </a:t>
          </a:r>
          <a:r>
            <a:rPr lang="sr-Cyrl-CS" sz="1300" kern="1200" dirty="0"/>
            <a:t>односе на покриће трошкова превоза ученика, текуће поправке и одржавање школа и предшколских установа, остали расходи везани за образовање и смањење примања </a:t>
          </a:r>
          <a:r>
            <a:rPr lang="en-US" sz="1300" kern="1200" dirty="0"/>
            <a:t> </a:t>
          </a:r>
          <a:r>
            <a:rPr lang="en-US" sz="1300" kern="1200" dirty="0" err="1"/>
            <a:t>на</a:t>
          </a:r>
          <a:r>
            <a:rPr lang="en-US" sz="1300" kern="1200" dirty="0"/>
            <a:t> </a:t>
          </a:r>
          <a:r>
            <a:rPr lang="sr-Cyrl-RS" sz="1300" kern="1200" dirty="0"/>
            <a:t>основу </a:t>
          </a:r>
          <a:r>
            <a:rPr lang="en-US" sz="1300" kern="1200" dirty="0" err="1"/>
            <a:t>Закон</a:t>
          </a:r>
          <a:r>
            <a:rPr lang="sr-Cyrl-RS" sz="1300" kern="1200" dirty="0"/>
            <a:t>а</a:t>
          </a:r>
          <a:r>
            <a:rPr lang="en-US" sz="1300" kern="1200" dirty="0"/>
            <a:t> о </a:t>
          </a:r>
          <a:r>
            <a:rPr lang="en-US" sz="1300" kern="1200" dirty="0" err="1"/>
            <a:t>привременом</a:t>
          </a:r>
          <a:r>
            <a:rPr lang="en-US" sz="1300" kern="1200" dirty="0"/>
            <a:t> </a:t>
          </a:r>
          <a:r>
            <a:rPr lang="en-US" sz="1300" kern="1200" dirty="0" err="1"/>
            <a:t>уређивању</a:t>
          </a:r>
          <a:r>
            <a:rPr lang="en-US" sz="1300" kern="1200" dirty="0"/>
            <a:t> </a:t>
          </a:r>
          <a:r>
            <a:rPr lang="en-US" sz="1300" kern="1200" dirty="0" err="1"/>
            <a:t>основица</a:t>
          </a:r>
          <a:r>
            <a:rPr lang="en-US" sz="1300" kern="1200" dirty="0"/>
            <a:t> </a:t>
          </a:r>
          <a:r>
            <a:rPr lang="en-US" sz="1300" kern="1200" dirty="0" err="1"/>
            <a:t>за</a:t>
          </a:r>
          <a:r>
            <a:rPr lang="en-US" sz="1300" kern="1200" dirty="0"/>
            <a:t> </a:t>
          </a:r>
          <a:r>
            <a:rPr lang="en-US" sz="1300" kern="1200" dirty="0" err="1"/>
            <a:t>обрачун</a:t>
          </a:r>
          <a:r>
            <a:rPr lang="en-US" sz="1300" kern="1200" dirty="0"/>
            <a:t> и </a:t>
          </a:r>
          <a:r>
            <a:rPr lang="en-US" sz="1300" kern="1200" dirty="0" err="1"/>
            <a:t>исплату</a:t>
          </a:r>
          <a:r>
            <a:rPr lang="en-US" sz="1300" kern="1200" dirty="0"/>
            <a:t> </a:t>
          </a:r>
          <a:r>
            <a:rPr lang="en-US" sz="1300" kern="1200" dirty="0" err="1"/>
            <a:t>плата</a:t>
          </a:r>
          <a:r>
            <a:rPr lang="en-US" sz="1300" kern="1200" dirty="0"/>
            <a:t>, </a:t>
          </a:r>
          <a:r>
            <a:rPr lang="en-US" sz="1300" kern="1200" dirty="0" err="1"/>
            <a:t>односно</a:t>
          </a:r>
          <a:r>
            <a:rPr lang="en-US" sz="1300" kern="1200" dirty="0"/>
            <a:t> </a:t>
          </a:r>
          <a:r>
            <a:rPr lang="en-US" sz="1300" kern="1200" dirty="0" err="1"/>
            <a:t>зарада</a:t>
          </a:r>
          <a:r>
            <a:rPr lang="en-US" sz="1300" kern="1200" dirty="0"/>
            <a:t> и </a:t>
          </a:r>
          <a:r>
            <a:rPr lang="en-US" sz="1300" kern="1200" dirty="0" err="1"/>
            <a:t>других</a:t>
          </a:r>
          <a:r>
            <a:rPr lang="en-US" sz="1300" kern="1200" dirty="0"/>
            <a:t> </a:t>
          </a:r>
          <a:r>
            <a:rPr lang="en-US" sz="1300" kern="1200" dirty="0" err="1"/>
            <a:t>сталних</a:t>
          </a:r>
          <a:r>
            <a:rPr lang="en-US" sz="1300" kern="1200" dirty="0"/>
            <a:t> </a:t>
          </a:r>
          <a:r>
            <a:rPr lang="en-US" sz="1300" kern="1200" dirty="0" err="1"/>
            <a:t>примања</a:t>
          </a:r>
          <a:r>
            <a:rPr lang="en-US" sz="1300" kern="1200" dirty="0"/>
            <a:t> </a:t>
          </a:r>
          <a:r>
            <a:rPr lang="en-US" sz="1300" kern="1200" dirty="0" err="1"/>
            <a:t>код</a:t>
          </a:r>
          <a:r>
            <a:rPr lang="en-US" sz="1300" kern="1200" dirty="0"/>
            <a:t> </a:t>
          </a:r>
          <a:r>
            <a:rPr lang="en-US" sz="1300" kern="1200" dirty="0" err="1"/>
            <a:t>корисника</a:t>
          </a:r>
          <a:r>
            <a:rPr lang="en-US" sz="1300" kern="1200" dirty="0"/>
            <a:t> </a:t>
          </a:r>
          <a:r>
            <a:rPr lang="en-US" sz="1300" kern="1200" dirty="0" err="1"/>
            <a:t>јавних</a:t>
          </a:r>
          <a:r>
            <a:rPr lang="en-US" sz="1300" kern="1200" dirty="0"/>
            <a:t> </a:t>
          </a:r>
          <a:r>
            <a:rPr lang="en-US" sz="1300" kern="1200" dirty="0" err="1"/>
            <a:t>средстава</a:t>
          </a:r>
          <a:endParaRPr lang="en-US" sz="1300" kern="1200" dirty="0"/>
        </a:p>
      </dsp:txBody>
      <dsp:txXfrm>
        <a:off x="2630900" y="1244093"/>
        <a:ext cx="5590663" cy="1190475"/>
      </dsp:txXfrm>
    </dsp:sp>
    <dsp:sp modelId="{9312B733-3AEB-49F6-8245-08553BA2949B}">
      <dsp:nvSpPr>
        <dsp:cNvPr id="0" name=""/>
        <dsp:cNvSpPr/>
      </dsp:nvSpPr>
      <dsp:spPr>
        <a:xfrm>
          <a:off x="0" y="2585937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Остали расходи</a:t>
          </a:r>
          <a:endParaRPr lang="en-US" sz="1300" b="1" kern="1200" dirty="0"/>
        </a:p>
      </dsp:txBody>
      <dsp:txXfrm>
        <a:off x="0" y="2585937"/>
        <a:ext cx="2055390" cy="257400"/>
      </dsp:txXfrm>
    </dsp:sp>
    <dsp:sp modelId="{435AB433-2559-485A-A03D-C32F36288071}">
      <dsp:nvSpPr>
        <dsp:cNvPr id="0" name=""/>
        <dsp:cNvSpPr/>
      </dsp:nvSpPr>
      <dsp:spPr>
        <a:xfrm>
          <a:off x="2055390" y="2481368"/>
          <a:ext cx="411078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481368"/>
          <a:ext cx="5590663" cy="466537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/>
            <a:t>Остали расходи </a:t>
          </a:r>
          <a:r>
            <a:rPr lang="sr-Cyrl-RS" sz="1300" kern="1200" dirty="0"/>
            <a:t>обухватају дотације невладиним организацијама, порезе, таксе, новчане казне.</a:t>
          </a:r>
          <a:endParaRPr lang="en-US" sz="1300" kern="1200" dirty="0"/>
        </a:p>
      </dsp:txBody>
      <dsp:txXfrm>
        <a:off x="2630900" y="2481368"/>
        <a:ext cx="5590663" cy="466537"/>
      </dsp:txXfrm>
    </dsp:sp>
    <dsp:sp modelId="{EFAACCF6-3A6A-4536-89B0-F0A7C44F6BE1}">
      <dsp:nvSpPr>
        <dsp:cNvPr id="0" name=""/>
        <dsp:cNvSpPr/>
      </dsp:nvSpPr>
      <dsp:spPr>
        <a:xfrm>
          <a:off x="0" y="3099274"/>
          <a:ext cx="205740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Субвенције</a:t>
          </a:r>
          <a:endParaRPr lang="en-US" sz="1300" b="1" kern="1200" dirty="0"/>
        </a:p>
      </dsp:txBody>
      <dsp:txXfrm>
        <a:off x="0" y="3099274"/>
        <a:ext cx="2057400" cy="257400"/>
      </dsp:txXfrm>
    </dsp:sp>
    <dsp:sp modelId="{6497CA82-45EE-4BD1-AEB4-CC3961FBFB74}">
      <dsp:nvSpPr>
        <dsp:cNvPr id="0" name=""/>
        <dsp:cNvSpPr/>
      </dsp:nvSpPr>
      <dsp:spPr>
        <a:xfrm>
          <a:off x="2057399" y="2994706"/>
          <a:ext cx="411480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994706"/>
          <a:ext cx="5596128" cy="466537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1" kern="1200" dirty="0">
              <a:solidFill>
                <a:schemeClr val="tx1"/>
              </a:solidFill>
            </a:rPr>
            <a:t>Субвенције</a:t>
          </a:r>
          <a:r>
            <a:rPr lang="ru-RU" sz="1300" kern="1200" dirty="0">
              <a:solidFill>
                <a:schemeClr val="tx1"/>
              </a:solidFill>
            </a:rPr>
            <a:t> (капиталне и текуће)  обухватају субвенције ЈКП ‘’Сопот’’ и ЈКП </a:t>
          </a:r>
          <a:r>
            <a:rPr lang="sr-Latn-RS" sz="1300" kern="1200" dirty="0">
              <a:solidFill>
                <a:schemeClr val="tx1"/>
              </a:solidFill>
            </a:rPr>
            <a:t>“</a:t>
          </a:r>
          <a:r>
            <a:rPr lang="ru-RU" sz="1300" kern="1200" dirty="0">
              <a:solidFill>
                <a:schemeClr val="tx1"/>
              </a:solidFill>
            </a:rPr>
            <a:t>Пијаце Ропочево</a:t>
          </a:r>
          <a:r>
            <a:rPr lang="sr-Latn-RS" sz="1300" kern="1200" dirty="0">
              <a:solidFill>
                <a:schemeClr val="tx1"/>
              </a:solidFill>
            </a:rPr>
            <a:t>”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33471" y="2994706"/>
        <a:ext cx="5596128" cy="466537"/>
      </dsp:txXfrm>
    </dsp:sp>
    <dsp:sp modelId="{939B76D1-BB33-4E50-9ECD-839FB5787B95}">
      <dsp:nvSpPr>
        <dsp:cNvPr id="0" name=""/>
        <dsp:cNvSpPr/>
      </dsp:nvSpPr>
      <dsp:spPr>
        <a:xfrm>
          <a:off x="0" y="3805662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Социјална заштита</a:t>
          </a:r>
          <a:endParaRPr lang="en-US" sz="1300" b="1" kern="1200" dirty="0"/>
        </a:p>
      </dsp:txBody>
      <dsp:txXfrm>
        <a:off x="0" y="3805662"/>
        <a:ext cx="2055390" cy="257400"/>
      </dsp:txXfrm>
    </dsp:sp>
    <dsp:sp modelId="{7845F59F-6101-48DE-ABCC-EC5351843F5B}">
      <dsp:nvSpPr>
        <dsp:cNvPr id="0" name=""/>
        <dsp:cNvSpPr/>
      </dsp:nvSpPr>
      <dsp:spPr>
        <a:xfrm>
          <a:off x="2055390" y="3508043"/>
          <a:ext cx="411078" cy="8526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508043"/>
          <a:ext cx="5590663" cy="85263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>
              <a:solidFill>
                <a:schemeClr val="tx1"/>
              </a:solidFill>
            </a:rPr>
            <a:t>Социјалн</a:t>
          </a:r>
          <a:r>
            <a:rPr lang="sr-Latn-RS" sz="1300" b="1" kern="1200" dirty="0">
              <a:solidFill>
                <a:schemeClr val="tx1"/>
              </a:solidFill>
            </a:rPr>
            <a:t>o</a:t>
          </a:r>
          <a:r>
            <a:rPr lang="sr-Cyrl-RS" sz="1300" b="1" kern="1200" dirty="0">
              <a:solidFill>
                <a:schemeClr val="tx1"/>
              </a:solidFill>
            </a:rPr>
            <a:t> осигурањ</a:t>
          </a:r>
          <a:r>
            <a:rPr lang="sr-Latn-RS" sz="1300" b="1" kern="1200" dirty="0">
              <a:solidFill>
                <a:schemeClr val="tx1"/>
              </a:solidFill>
            </a:rPr>
            <a:t>e</a:t>
          </a:r>
          <a:r>
            <a:rPr lang="sr-Cyrl-RS" sz="1300" b="1" kern="1200" dirty="0">
              <a:solidFill>
                <a:schemeClr val="tx1"/>
              </a:solidFill>
            </a:rPr>
            <a:t> и социјална заштита </a:t>
          </a:r>
          <a:r>
            <a:rPr lang="sr-Cyrl-RS" sz="1300" kern="1200" dirty="0">
              <a:solidFill>
                <a:schemeClr val="tx1"/>
              </a:solidFill>
            </a:rPr>
            <a:t>обухвата све трошкове за исплату  једнократне помоћи, накнаде из буџета у случају смрти, превоз категоризоване деце и њихових пратилаца и исхрану и смештај ученика са сметњама у развоју</a:t>
          </a:r>
          <a:r>
            <a:rPr lang="sr-Cyrl-RS" sz="1400" kern="1200" dirty="0">
              <a:solidFill>
                <a:schemeClr val="tx1"/>
              </a:solidFill>
            </a:rPr>
            <a:t>.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630900" y="3508043"/>
        <a:ext cx="5590663" cy="852637"/>
      </dsp:txXfrm>
    </dsp:sp>
    <dsp:sp modelId="{B471A916-B6F4-4017-A447-E2C98CEE19B9}">
      <dsp:nvSpPr>
        <dsp:cNvPr id="0" name=""/>
        <dsp:cNvSpPr/>
      </dsp:nvSpPr>
      <dsp:spPr>
        <a:xfrm>
          <a:off x="0" y="4512049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Буџетска резерва</a:t>
          </a:r>
          <a:endParaRPr lang="en-US" sz="1300" b="1" kern="1200" dirty="0"/>
        </a:p>
      </dsp:txBody>
      <dsp:txXfrm>
        <a:off x="0" y="4512049"/>
        <a:ext cx="2055390" cy="257400"/>
      </dsp:txXfrm>
    </dsp:sp>
    <dsp:sp modelId="{7F976215-9D17-4223-A92A-D3302071B429}">
      <dsp:nvSpPr>
        <dsp:cNvPr id="0" name=""/>
        <dsp:cNvSpPr/>
      </dsp:nvSpPr>
      <dsp:spPr>
        <a:xfrm>
          <a:off x="2055390" y="4407481"/>
          <a:ext cx="411078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4407481"/>
          <a:ext cx="5590663" cy="46653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>
              <a:solidFill>
                <a:schemeClr val="tx1"/>
              </a:solidFill>
            </a:rPr>
            <a:t>Буџетска резерва </a:t>
          </a:r>
          <a:r>
            <a:rPr lang="sr-Cyrl-RS" sz="1300" kern="1200" dirty="0">
              <a:solidFill>
                <a:schemeClr val="tx1"/>
              </a:solidFill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30900" y="4407481"/>
        <a:ext cx="5590663" cy="466537"/>
      </dsp:txXfrm>
    </dsp:sp>
    <dsp:sp modelId="{320B77C6-F8A0-4CEB-8B55-79E4A1BAF9E9}">
      <dsp:nvSpPr>
        <dsp:cNvPr id="0" name=""/>
        <dsp:cNvSpPr/>
      </dsp:nvSpPr>
      <dsp:spPr>
        <a:xfrm>
          <a:off x="0" y="5113868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b="1" kern="1200" dirty="0"/>
            <a:t>Капитални издаци</a:t>
          </a:r>
          <a:endParaRPr lang="en-US" sz="1300" b="1" kern="1200" dirty="0"/>
        </a:p>
      </dsp:txBody>
      <dsp:txXfrm>
        <a:off x="0" y="5113868"/>
        <a:ext cx="2055390" cy="257400"/>
      </dsp:txXfrm>
    </dsp:sp>
    <dsp:sp modelId="{803A06C6-F698-48F4-A91D-0B2B17EECBA4}">
      <dsp:nvSpPr>
        <dsp:cNvPr id="0" name=""/>
        <dsp:cNvSpPr/>
      </dsp:nvSpPr>
      <dsp:spPr>
        <a:xfrm>
          <a:off x="2055390" y="4920818"/>
          <a:ext cx="411078" cy="643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920818"/>
          <a:ext cx="5590663" cy="6435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300" b="1" kern="1200" dirty="0">
              <a:solidFill>
                <a:schemeClr val="tx1"/>
              </a:solidFill>
            </a:rPr>
            <a:t>Капитални издаци </a:t>
          </a:r>
          <a:r>
            <a:rPr lang="sr-Cyrl-RS" sz="1300" kern="1200" dirty="0">
              <a:solidFill>
                <a:schemeClr val="tx1"/>
              </a:solidFill>
            </a:rPr>
            <a:t>су трошкови за изградњу нових, или инвестиционо одржавање постојећих објеката, набавку опреме, машина</a:t>
          </a:r>
          <a:r>
            <a:rPr lang="sr-Latn-RS" sz="1300" kern="1200" dirty="0">
              <a:solidFill>
                <a:schemeClr val="tx1"/>
              </a:solidFill>
            </a:rPr>
            <a:t>, </a:t>
          </a:r>
          <a:r>
            <a:rPr lang="sr-Cyrl-RS" sz="1300" kern="1200" dirty="0">
              <a:solidFill>
                <a:schemeClr val="tx1"/>
              </a:solidFill>
            </a:rPr>
            <a:t>земљишта и слично.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30900" y="4920818"/>
        <a:ext cx="5590663" cy="6435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84431-F906-455C-AAF5-4FBEC1E13C27}">
      <dsp:nvSpPr>
        <dsp:cNvPr id="0" name=""/>
        <dsp:cNvSpPr/>
      </dsp:nvSpPr>
      <dsp:spPr>
        <a:xfrm>
          <a:off x="2406080" y="452153"/>
          <a:ext cx="3704076" cy="3704076"/>
        </a:xfrm>
        <a:prstGeom prst="blockArc">
          <a:avLst>
            <a:gd name="adj1" fmla="val 13069771"/>
            <a:gd name="adj2" fmla="val 15892869"/>
            <a:gd name="adj3" fmla="val 3434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234321" y="643702"/>
          <a:ext cx="3704076" cy="3704076"/>
        </a:xfrm>
        <a:prstGeom prst="blockArc">
          <a:avLst>
            <a:gd name="adj1" fmla="val 11148650"/>
            <a:gd name="adj2" fmla="val 13556078"/>
            <a:gd name="adj3" fmla="val 3434"/>
          </a:avLst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8100000"/>
            <a:gd name="adj2" fmla="val 10800000"/>
            <a:gd name="adj3" fmla="val 3434"/>
          </a:avLst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223280" y="439336"/>
          <a:ext cx="3704076" cy="3704076"/>
        </a:xfrm>
        <a:prstGeom prst="blockArc">
          <a:avLst>
            <a:gd name="adj1" fmla="val 5309683"/>
            <a:gd name="adj2" fmla="val 8045950"/>
            <a:gd name="adj3" fmla="val 3434"/>
          </a:avLst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64706" y="438719"/>
          <a:ext cx="3704076" cy="3704076"/>
        </a:xfrm>
        <a:prstGeom prst="blockArc">
          <a:avLst>
            <a:gd name="adj1" fmla="val 2755725"/>
            <a:gd name="adj2" fmla="val 5387933"/>
            <a:gd name="adj3" fmla="val 3434"/>
          </a:avLst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0"/>
            <a:gd name="adj2" fmla="val 2700000"/>
            <a:gd name="adj3" fmla="val 3434"/>
          </a:avLst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18900000"/>
            <a:gd name="adj2" fmla="val 0"/>
            <a:gd name="adj3" fmla="val 3434"/>
          </a:avLst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16200000"/>
            <a:gd name="adj2" fmla="val 18900000"/>
            <a:gd name="adj3" fmla="val 343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264696" y="1459848"/>
          <a:ext cx="1662034" cy="17032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bg1"/>
              </a:solidFill>
            </a:rPr>
            <a:t>Укупни расходи и издаци 600.200.000,00</a:t>
          </a:r>
          <a:endParaRPr lang="sr-Latn-RS" sz="1400" kern="1200" dirty="0">
            <a:solidFill>
              <a:schemeClr val="bg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bg1"/>
              </a:solidFill>
            </a:rPr>
            <a:t>динара</a:t>
          </a:r>
          <a:endParaRPr lang="en-US" sz="1400" kern="1200" dirty="0">
            <a:solidFill>
              <a:schemeClr val="bg1"/>
            </a:solidFill>
          </a:endParaRPr>
        </a:p>
      </dsp:txBody>
      <dsp:txXfrm>
        <a:off x="3508095" y="1709277"/>
        <a:ext cx="1175236" cy="1204347"/>
      </dsp:txXfrm>
    </dsp:sp>
    <dsp:sp modelId="{73F305AC-CFDC-45B1-8AB8-6FABD1C99179}">
      <dsp:nvSpPr>
        <dsp:cNvPr id="0" name=""/>
        <dsp:cNvSpPr/>
      </dsp:nvSpPr>
      <dsp:spPr>
        <a:xfrm>
          <a:off x="3472453" y="-131104"/>
          <a:ext cx="1246518" cy="12446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</a:rPr>
            <a:t>Коришћење роба и услуга 169.539.693,00 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3655001" y="51168"/>
        <a:ext cx="881422" cy="880084"/>
      </dsp:txXfrm>
    </dsp:sp>
    <dsp:sp modelId="{A14630AA-C1BD-4A7E-B665-0A7C9B6C19C9}">
      <dsp:nvSpPr>
        <dsp:cNvPr id="0" name=""/>
        <dsp:cNvSpPr/>
      </dsp:nvSpPr>
      <dsp:spPr>
        <a:xfrm>
          <a:off x="4800090" y="450388"/>
          <a:ext cx="1165455" cy="1147914"/>
        </a:xfrm>
        <a:prstGeom prst="ellipse">
          <a:avLst/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Дотације и трансфери 26.100.000,00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4970767" y="618496"/>
        <a:ext cx="824101" cy="811698"/>
      </dsp:txXfrm>
    </dsp:sp>
    <dsp:sp modelId="{E43F7264-94BE-4E7E-8A98-A0D70BB3AF06}">
      <dsp:nvSpPr>
        <dsp:cNvPr id="0" name=""/>
        <dsp:cNvSpPr/>
      </dsp:nvSpPr>
      <dsp:spPr>
        <a:xfrm>
          <a:off x="5381584" y="1785007"/>
          <a:ext cx="1068741" cy="1052887"/>
        </a:xfrm>
        <a:prstGeom prst="ellipse">
          <a:avLst/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Расходи за запослене 213.216.762,00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5538097" y="1939199"/>
        <a:ext cx="755715" cy="744503"/>
      </dsp:txXfrm>
    </dsp:sp>
    <dsp:sp modelId="{115526CD-270E-4C52-A164-15F2B6F9FE39}">
      <dsp:nvSpPr>
        <dsp:cNvPr id="0" name=""/>
        <dsp:cNvSpPr/>
      </dsp:nvSpPr>
      <dsp:spPr>
        <a:xfrm>
          <a:off x="4850254" y="3084884"/>
          <a:ext cx="1065128" cy="1027344"/>
        </a:xfrm>
        <a:prstGeom prst="ellipse">
          <a:avLst/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Социјална помоћ 2.300.000,00 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5006238" y="3235335"/>
        <a:ext cx="753160" cy="726442"/>
      </dsp:txXfrm>
    </dsp:sp>
    <dsp:sp modelId="{5101AD7C-EA94-402A-A388-0FD916639D60}">
      <dsp:nvSpPr>
        <dsp:cNvPr id="0" name=""/>
        <dsp:cNvSpPr/>
      </dsp:nvSpPr>
      <dsp:spPr>
        <a:xfrm>
          <a:off x="3604745" y="3585613"/>
          <a:ext cx="1036777" cy="1050749"/>
        </a:xfrm>
        <a:prstGeom prst="ellipse">
          <a:avLst/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Субвенције 36.950.000,00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3756577" y="3739492"/>
        <a:ext cx="733113" cy="742991"/>
      </dsp:txXfrm>
    </dsp:sp>
    <dsp:sp modelId="{D19ADD6D-9F0A-4766-B637-BB2D5495A9BB}">
      <dsp:nvSpPr>
        <dsp:cNvPr id="0" name=""/>
        <dsp:cNvSpPr/>
      </dsp:nvSpPr>
      <dsp:spPr>
        <a:xfrm>
          <a:off x="2306192" y="3084884"/>
          <a:ext cx="1004830" cy="1027344"/>
        </a:xfrm>
        <a:prstGeom prst="ellipse">
          <a:avLst/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Остали расходи 16.021.809,48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2453346" y="3235335"/>
        <a:ext cx="710522" cy="726442"/>
      </dsp:txXfrm>
    </dsp:sp>
    <dsp:sp modelId="{4F05B281-B6DB-45BB-A427-1BF92AADC139}">
      <dsp:nvSpPr>
        <dsp:cNvPr id="0" name=""/>
        <dsp:cNvSpPr/>
      </dsp:nvSpPr>
      <dsp:spPr>
        <a:xfrm>
          <a:off x="1779274" y="1757247"/>
          <a:ext cx="992394" cy="1108407"/>
        </a:xfrm>
        <a:prstGeom prst="ellipse">
          <a:avLst/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Средства резерве 25.00</a:t>
          </a:r>
          <a:r>
            <a:rPr lang="sr-Latn-RS" sz="900" kern="1200" dirty="0">
              <a:solidFill>
                <a:schemeClr val="bg1"/>
              </a:solidFill>
            </a:rPr>
            <a:t>0</a:t>
          </a:r>
          <a:r>
            <a:rPr lang="sr-Cyrl-RS" sz="900" kern="1200" dirty="0">
              <a:solidFill>
                <a:schemeClr val="bg1"/>
              </a:solidFill>
            </a:rPr>
            <a:t>.</a:t>
          </a:r>
          <a:r>
            <a:rPr lang="sr-Latn-RS" sz="900" kern="1200" dirty="0">
              <a:solidFill>
                <a:schemeClr val="bg1"/>
              </a:solidFill>
            </a:rPr>
            <a:t>000</a:t>
          </a:r>
          <a:r>
            <a:rPr lang="sr-Cyrl-RS" sz="900" kern="1200" dirty="0">
              <a:solidFill>
                <a:schemeClr val="bg1"/>
              </a:solidFill>
            </a:rPr>
            <a:t>,00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1924607" y="1919569"/>
        <a:ext cx="701728" cy="783763"/>
      </dsp:txXfrm>
    </dsp:sp>
    <dsp:sp modelId="{2D6C03BD-4023-431E-84F6-C080A9961C8A}">
      <dsp:nvSpPr>
        <dsp:cNvPr id="0" name=""/>
        <dsp:cNvSpPr/>
      </dsp:nvSpPr>
      <dsp:spPr>
        <a:xfrm>
          <a:off x="2225879" y="607694"/>
          <a:ext cx="1189082" cy="1160235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Капиталн издаци 111.071.735,52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2400016" y="777606"/>
        <a:ext cx="840808" cy="820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63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ГРАДСКА ОПШТИНА</a:t>
            </a:r>
            <a:r>
              <a:rPr lang="en-US" dirty="0"/>
              <a:t> </a:t>
            </a:r>
            <a:r>
              <a:rPr lang="sr-Cyrl-RS" dirty="0"/>
              <a:t>СОПОТ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</a:t>
            </a:r>
            <a:r>
              <a:rPr lang="sr-Latn-RS" dirty="0"/>
              <a:t>2</a:t>
            </a:r>
            <a:r>
              <a:rPr lang="sr-Cyrl-RS"/>
              <a:t>5. </a:t>
            </a:r>
            <a:r>
              <a:rPr lang="sr-Cyrl-RS" dirty="0"/>
              <a:t>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742584" y="404664"/>
            <a:ext cx="2293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sz="2000" dirty="0"/>
          </a:p>
          <a:p>
            <a:endParaRPr lang="sr-Latn-RS" sz="2000" dirty="0"/>
          </a:p>
          <a:p>
            <a:endParaRPr lang="sr-Latn-RS" sz="2000" dirty="0"/>
          </a:p>
          <a:p>
            <a:endParaRPr lang="en-US" sz="2000" dirty="0"/>
          </a:p>
        </p:txBody>
      </p:sp>
      <p:pic>
        <p:nvPicPr>
          <p:cNvPr id="7" name="Picture 6" descr="Grb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14290"/>
            <a:ext cx="17859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285720" y="2143116"/>
            <a:ext cx="2000250" cy="1433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8587" y="2428868"/>
            <a:ext cx="2297793" cy="1807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80435" y="282821"/>
            <a:ext cx="2253024" cy="15016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7220" y="4402380"/>
            <a:ext cx="2081639" cy="1526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403821"/>
            <a:ext cx="2021893" cy="1310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29388" y="214290"/>
            <a:ext cx="1928825" cy="1808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43954" y="5280554"/>
            <a:ext cx="2042690" cy="12917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00760" y="2285993"/>
            <a:ext cx="2143140" cy="1357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68210" y="4848179"/>
            <a:ext cx="1728796" cy="11526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72264" y="3786191"/>
            <a:ext cx="1714512" cy="12336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општине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</a:t>
            </a:r>
            <a:r>
              <a:rPr lang="sr-Latn-RS" dirty="0"/>
              <a:t>25</a:t>
            </a:r>
            <a:r>
              <a:rPr lang="sr-Cyrl-RS" dirty="0"/>
              <a:t>. годину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се променило у односу на 20</a:t>
            </a:r>
            <a:r>
              <a:rPr lang="sr-Latn-RS" dirty="0"/>
              <a:t>24</a:t>
            </a:r>
            <a:r>
              <a:rPr lang="sr-Cyrl-RS" dirty="0"/>
              <a:t>. годину?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</a:t>
            </a:r>
            <a:r>
              <a:rPr lang="sr-Latn-RS" dirty="0"/>
              <a:t>25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се променило у односу на 20</a:t>
            </a:r>
            <a:r>
              <a:rPr lang="sr-Latn-RS" dirty="0"/>
              <a:t>24</a:t>
            </a:r>
            <a:r>
              <a:rPr lang="sr-Cyrl-RS" dirty="0"/>
              <a:t>. годину?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расподељени по директним и индиректним буџетским корисницима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капитални пројекти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3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</a:t>
            </a:r>
            <a:r>
              <a:rPr lang="sr-Cyrl-RS" b="1" dirty="0" err="1"/>
              <a:t>суграђанке</a:t>
            </a:r>
            <a:r>
              <a:rPr lang="sr-Cyrl-RS" b="1" dirty="0"/>
              <a:t>,</a:t>
            </a:r>
          </a:p>
          <a:p>
            <a:endParaRPr lang="en-US" dirty="0"/>
          </a:p>
          <a:p>
            <a:pPr algn="just"/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буџету општине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Сопот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</a:t>
            </a:r>
            <a:r>
              <a:rPr lang="sr-Latn-RS" dirty="0"/>
              <a:t>25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становника општине Сопот</a:t>
            </a:r>
            <a:r>
              <a:rPr lang="sr-Latn-RS" dirty="0"/>
              <a:t> </a:t>
            </a:r>
            <a:r>
              <a:rPr lang="ru-RU" dirty="0"/>
              <a:t>у заједничком постављању циљева, дефинисању приоритета и планирању развоја наше општине.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/>
              <a:t>ПРЕДСЕДНИК ОПШТИНЕ</a:t>
            </a:r>
          </a:p>
          <a:p>
            <a:pPr algn="r"/>
            <a:r>
              <a:rPr lang="sr-Cyrl-RS" dirty="0"/>
              <a:t>Живорад Милосављевић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 градске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Председник градске општине и Веће градске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Управа градске општине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4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</a:t>
            </a:r>
            <a:r>
              <a:rPr lang="sr-Cyrl-RS" altLang="en-US" sz="1700" dirty="0">
                <a:cs typeface="Calibri" panose="020F0502020204030204" pitchFamily="34" charset="0"/>
              </a:rPr>
              <a:t>Центар за културу  Сопот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5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(школе)</a:t>
            </a:r>
            <a:endParaRPr lang="en-US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altLang="en-US" sz="1700" dirty="0">
                <a:cs typeface="Calibri" panose="020F0502020204030204" pitchFamily="34" charset="0"/>
              </a:rPr>
              <a:t>    - </a:t>
            </a:r>
            <a:r>
              <a:rPr lang="ru-RU" altLang="en-US" sz="1700" dirty="0">
                <a:cs typeface="Calibri" panose="020F0502020204030204" pitchFamily="34" charset="0"/>
              </a:rPr>
              <a:t>Предшколска установа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</a:t>
            </a:r>
            <a:r>
              <a:rPr lang="sr-Cyrl-RS" altLang="en-US" sz="1700" dirty="0">
                <a:cs typeface="Calibri" panose="020F0502020204030204" pitchFamily="34" charset="0"/>
              </a:rPr>
              <a:t>верске заједнице</a:t>
            </a:r>
            <a:r>
              <a:rPr lang="ru-RU" altLang="en-US" sz="1700" dirty="0">
                <a:cs typeface="Calibri" panose="020F0502020204030204" pitchFamily="34" charset="0"/>
              </a:rPr>
              <a:t> итд.)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     - Јавна предузећа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Градску општину Сопот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0362949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5786446" y="3929066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2357422" y="4357694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0471574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Градске </a:t>
            </a:r>
            <a:r>
              <a:rPr lang="sr-Cyrl-RS" sz="1700" dirty="0"/>
              <a:t>општине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Сопот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за 20</a:t>
            </a:r>
            <a:r>
              <a:rPr lang="sr-Latn-RS" sz="1700" dirty="0"/>
              <a:t>25</a:t>
            </a:r>
            <a:r>
              <a:rPr lang="sr-Cyrl-RS" sz="1700" dirty="0"/>
              <a:t>. годину износе 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буџету Градске општине Сопот</a:t>
            </a:r>
            <a:r>
              <a:rPr lang="sr-Cyrl-RS" sz="1700" dirty="0">
                <a:solidFill>
                  <a:srgbClr val="FF0000"/>
                </a:solidFill>
              </a:rPr>
              <a:t> </a:t>
            </a:r>
            <a:r>
              <a:rPr lang="sr-Cyrl-RS" sz="1700" dirty="0"/>
              <a:t> за 20</a:t>
            </a:r>
            <a:r>
              <a:rPr lang="sr-Latn-RS" sz="1700" dirty="0"/>
              <a:t>25</a:t>
            </a:r>
            <a:r>
              <a:rPr lang="sr-Cyrl-RS" sz="1700" dirty="0"/>
              <a:t>. годину планирана су средства из буџета општине у износу од</a:t>
            </a:r>
            <a:r>
              <a:rPr lang="en-GB" sz="1700" dirty="0">
                <a:solidFill>
                  <a:srgbClr val="FF0000"/>
                </a:solidFill>
              </a:rPr>
              <a:t> </a:t>
            </a:r>
            <a:r>
              <a:rPr lang="sr-Latn-RS" sz="1700" dirty="0"/>
              <a:t>600</a:t>
            </a:r>
            <a:r>
              <a:rPr lang="sr-Cyrl-RS" sz="1700" dirty="0"/>
              <a:t>.</a:t>
            </a:r>
            <a:r>
              <a:rPr lang="sr-Latn-RS" sz="1700" dirty="0"/>
              <a:t>200</a:t>
            </a:r>
            <a:r>
              <a:rPr lang="sr-Cyrl-RS" sz="1700" dirty="0"/>
              <a:t>.</a:t>
            </a:r>
            <a:r>
              <a:rPr lang="sr-Latn-RS" sz="1700" dirty="0"/>
              <a:t>000</a:t>
            </a:r>
            <a:r>
              <a:rPr lang="sr-Cyrl-RS" sz="1700" dirty="0"/>
              <a:t>,00 динара,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14366784"/>
              </p:ext>
            </p:extLst>
          </p:nvPr>
        </p:nvGraphicFramePr>
        <p:xfrm>
          <a:off x="971600" y="4452264"/>
          <a:ext cx="7272808" cy="175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400" b="1" dirty="0"/>
              <a:t>600</a:t>
            </a:r>
            <a:r>
              <a:rPr lang="en-GB" sz="4400" b="1" dirty="0"/>
              <a:t> </a:t>
            </a:r>
            <a:r>
              <a:rPr lang="sr-Cyrl-RS" sz="3600" b="1" dirty="0"/>
              <a:t>милиона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107456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за 20</a:t>
            </a:r>
            <a:r>
              <a:rPr lang="sr-Latn-RS" sz="3000" b="1" dirty="0"/>
              <a:t>2</a:t>
            </a:r>
            <a:r>
              <a:rPr lang="sr-Cyrl-RS" sz="3000" b="1" dirty="0"/>
              <a:t>5. 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30090733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81E88C40-87C6-8257-775E-161E29283582}"/>
              </a:ext>
            </a:extLst>
          </p:cNvPr>
          <p:cNvSpPr/>
          <p:nvPr/>
        </p:nvSpPr>
        <p:spPr>
          <a:xfrm>
            <a:off x="5292080" y="2132856"/>
            <a:ext cx="1368152" cy="1368152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r-Cyrl-RS" sz="1100" dirty="0">
                <a:solidFill>
                  <a:schemeClr val="tx1"/>
                </a:solidFill>
              </a:rPr>
              <a:t>Пренета средства из претходне године 200.000,00 динара</a:t>
            </a:r>
            <a:endParaRPr lang="sr-Latn-R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за 20</a:t>
            </a:r>
            <a:r>
              <a:rPr lang="sr-Latn-RS" sz="2900" b="1" dirty="0"/>
              <a:t>2</a:t>
            </a:r>
            <a:r>
              <a:rPr lang="sr-Cyrl-RS" sz="2900" b="1" dirty="0"/>
              <a:t>5. годину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286685"/>
              </p:ext>
            </p:extLst>
          </p:nvPr>
        </p:nvGraphicFramePr>
        <p:xfrm>
          <a:off x="1633537" y="15573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87E60ED-409A-4469-8A69-9AF5DEC571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74638"/>
            <a:ext cx="7978080" cy="1143000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се променило у односу на 20</a:t>
            </a:r>
            <a:r>
              <a:rPr lang="sr-Latn-RS" dirty="0"/>
              <a:t>2</a:t>
            </a:r>
            <a:r>
              <a:rPr lang="sr-Cyrl-RS" dirty="0"/>
              <a:t>4. годину?</a:t>
            </a:r>
            <a:endParaRPr lang="en-US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E797032-4144-4533-8624-B69EB7AFB8A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306444" y="1510506"/>
            <a:ext cx="8225996" cy="838374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sr-Cyrl-RS" dirty="0"/>
              <a:t>Укупни приходи и примања наше општине у 20</a:t>
            </a:r>
            <a:r>
              <a:rPr lang="sr-Latn-RS" dirty="0"/>
              <a:t>2</a:t>
            </a:r>
            <a:r>
              <a:rPr lang="sr-Cyrl-RS" dirty="0"/>
              <a:t>5. години су се </a:t>
            </a:r>
            <a:r>
              <a:rPr lang="sr-Cyrl-RS" b="1" dirty="0"/>
              <a:t>повећали </a:t>
            </a:r>
            <a:r>
              <a:rPr lang="sr-Cyrl-RS" dirty="0"/>
              <a:t>у односу на Одлуку о буџету за 20</a:t>
            </a:r>
            <a:r>
              <a:rPr lang="sr-Latn-RS" dirty="0"/>
              <a:t>2</a:t>
            </a:r>
            <a:r>
              <a:rPr lang="sr-Cyrl-RS" dirty="0"/>
              <a:t>4. годину за</a:t>
            </a:r>
            <a:r>
              <a:rPr lang="sr-Cyrl-RS" b="1" dirty="0"/>
              <a:t> </a:t>
            </a:r>
            <a:r>
              <a:rPr lang="en-US" b="1"/>
              <a:t>3.886.874</a:t>
            </a:r>
            <a:r>
              <a:rPr lang="sr-Cyrl-RS" b="1"/>
              <a:t>,00 </a:t>
            </a:r>
            <a:r>
              <a:rPr lang="sr-Cyrl-RS" dirty="0"/>
              <a:t>динара, односно за</a:t>
            </a:r>
            <a:r>
              <a:rPr lang="sr-Cyrl-RS" dirty="0">
                <a:solidFill>
                  <a:srgbClr val="FF0000"/>
                </a:solidFill>
              </a:rPr>
              <a:t>  </a:t>
            </a:r>
            <a:r>
              <a:rPr lang="en-US" dirty="0"/>
              <a:t>0</a:t>
            </a:r>
            <a:r>
              <a:rPr lang="sr-Cyrl-RS" dirty="0"/>
              <a:t>,</a:t>
            </a:r>
            <a:r>
              <a:rPr lang="en-US" dirty="0"/>
              <a:t>65</a:t>
            </a:r>
            <a:r>
              <a:rPr lang="sr-Cyrl-RS" b="1" dirty="0"/>
              <a:t> %</a:t>
            </a:r>
            <a:r>
              <a:rPr lang="sr-Cyrl-RS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1664F881-777B-4844-A78D-FC8E175A6529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1547664" y="4572008"/>
            <a:ext cx="7063958" cy="121444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sr-Cyrl-R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endParaRPr lang="sr-Latn-RS" sz="5000" dirty="0"/>
          </a:p>
          <a:p>
            <a:pPr marL="0" indent="0">
              <a:buNone/>
            </a:pPr>
            <a:r>
              <a:rPr lang="sr-Latn-RS" sz="5000" b="1" dirty="0">
                <a:solidFill>
                  <a:srgbClr val="0070C0"/>
                </a:solidFill>
              </a:rPr>
              <a:t>  </a:t>
            </a:r>
            <a:endParaRPr lang="sr-Cyrl-RS" sz="5000" b="1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D3B117C4-EC32-452E-9A8F-8386B3048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480" y="2643182"/>
            <a:ext cx="7000924" cy="92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endParaRPr lang="sr-Cyrl-RS" sz="2000" dirty="0"/>
          </a:p>
          <a:p>
            <a:pPr lvl="0"/>
            <a:r>
              <a:rPr lang="sr-Cyrl-RS" sz="2400" b="1" dirty="0">
                <a:solidFill>
                  <a:srgbClr val="0000FF"/>
                </a:solidFill>
              </a:rPr>
              <a:t>- </a:t>
            </a:r>
            <a:r>
              <a:rPr lang="sr-Cyrl-RS" sz="2000" b="1" dirty="0">
                <a:solidFill>
                  <a:srgbClr val="0000FF"/>
                </a:solidFill>
              </a:rPr>
              <a:t>Порески приходи</a:t>
            </a:r>
            <a:r>
              <a:rPr lang="sr-Cyrl-RS" sz="2000" dirty="0">
                <a:solidFill>
                  <a:srgbClr val="0000FF"/>
                </a:solidFill>
              </a:rPr>
              <a:t> </a:t>
            </a:r>
            <a:r>
              <a:rPr lang="sr-Cyrl-RS" sz="2000" dirty="0"/>
              <a:t>су</a:t>
            </a:r>
            <a:r>
              <a:rPr lang="sr-Cyrl-RS" sz="2000" dirty="0">
                <a:solidFill>
                  <a:srgbClr val="0070C0"/>
                </a:solidFill>
              </a:rPr>
              <a:t> </a:t>
            </a:r>
            <a:r>
              <a:rPr lang="sr-Cyrl-RS" sz="2000" dirty="0"/>
              <a:t>повећани за  </a:t>
            </a:r>
            <a:r>
              <a:rPr lang="en-US" sz="2000" dirty="0"/>
              <a:t>6</a:t>
            </a:r>
            <a:r>
              <a:rPr lang="sr-Cyrl-RS" sz="2000" dirty="0"/>
              <a:t>.</a:t>
            </a:r>
            <a:r>
              <a:rPr lang="en-US" sz="2000" dirty="0"/>
              <a:t>129</a:t>
            </a:r>
            <a:r>
              <a:rPr lang="sr-Cyrl-RS" sz="2000" dirty="0"/>
              <a:t>.</a:t>
            </a:r>
            <a:r>
              <a:rPr lang="en-US" sz="2000" dirty="0"/>
              <a:t>374</a:t>
            </a:r>
            <a:r>
              <a:rPr lang="sr-Cyrl-RS" sz="2000" dirty="0"/>
              <a:t>,00 динара.</a:t>
            </a:r>
          </a:p>
          <a:p>
            <a:pPr algn="just"/>
            <a:r>
              <a:rPr lang="sr-Cyrl-RS" sz="2400" b="1" dirty="0">
                <a:solidFill>
                  <a:srgbClr val="FF0000"/>
                </a:solidFill>
              </a:rPr>
              <a:t>      </a:t>
            </a:r>
          </a:p>
          <a:p>
            <a:pPr algn="just"/>
            <a:r>
              <a:rPr lang="sr-Latn-R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r-Cyrl-R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sr-Cyrl-R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sr-Cyrl-RS" sz="2000" b="1" dirty="0">
                <a:solidFill>
                  <a:srgbClr val="FF0000"/>
                </a:solidFill>
              </a:rPr>
              <a:t>- Непорески приходи </a:t>
            </a:r>
            <a:r>
              <a:rPr lang="sr-Cyrl-RS" sz="2000" dirty="0"/>
              <a:t>су смањени </a:t>
            </a:r>
            <a:r>
              <a:rPr lang="sr-Cyrl-RS" sz="2000"/>
              <a:t>за  2.242.500,00 </a:t>
            </a:r>
            <a:r>
              <a:rPr lang="sr-Cyrl-RS" sz="2000" dirty="0"/>
              <a:t>динара.</a:t>
            </a:r>
          </a:p>
        </p:txBody>
      </p:sp>
      <p:sp>
        <p:nvSpPr>
          <p:cNvPr id="13319" name="AutoShape 8">
            <a:extLst>
              <a:ext uri="{FF2B5EF4-FFF2-40B4-BE49-F238E27FC236}">
                <a16:creationId xmlns:a16="http://schemas.microsoft.com/office/drawing/2014/main" id="{44DB8CA7-8A08-41B6-B877-2859B67A2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976" y="2500306"/>
            <a:ext cx="485775" cy="1143008"/>
          </a:xfrm>
          <a:prstGeom prst="upArrow">
            <a:avLst>
              <a:gd name="adj1" fmla="val 50000"/>
              <a:gd name="adj2" fmla="val 41912"/>
            </a:avLst>
          </a:prstGeom>
          <a:solidFill>
            <a:srgbClr val="3366FF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FCF31A-C414-495D-B6FB-67BE073A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3D266F5-83F8-C3EB-B02F-73F075D06D14}"/>
              </a:ext>
            </a:extLst>
          </p:cNvPr>
          <p:cNvSpPr/>
          <p:nvPr/>
        </p:nvSpPr>
        <p:spPr>
          <a:xfrm>
            <a:off x="1141754" y="4177119"/>
            <a:ext cx="484632" cy="114300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67987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у 20</a:t>
            </a:r>
            <a:r>
              <a:rPr lang="sr-Latn-RS" sz="1700" dirty="0"/>
              <a:t>2</a:t>
            </a:r>
            <a:r>
              <a:rPr lang="sr-Cyrl-RS" sz="1700" dirty="0"/>
              <a:t>5. години 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600</a:t>
            </a:r>
            <a:r>
              <a:rPr lang="sr-Latn-RS" b="1" dirty="0"/>
              <a:t> </a:t>
            </a:r>
            <a:r>
              <a:rPr lang="sr-Cyrl-RS" b="1" dirty="0"/>
              <a:t>милиона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000" dirty="0"/>
              <a:t>Шта су расходи и издаци буџета?</a:t>
            </a:r>
            <a:endParaRPr lang="en-US" sz="3000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619763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за 20</a:t>
            </a:r>
            <a:r>
              <a:rPr lang="sr-Latn-RS" sz="3000" b="1" dirty="0"/>
              <a:t>2</a:t>
            </a:r>
            <a:r>
              <a:rPr lang="sr-Cyrl-RS" sz="3000" b="1" dirty="0"/>
              <a:t>5. годину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0985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/>
              <a:t>за 2025. годину</a:t>
            </a:r>
            <a:br>
              <a:rPr lang="sr-Cyrl-RS" sz="3200" b="1" dirty="0"/>
            </a:br>
            <a:endParaRPr lang="en-US" sz="32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3048868"/>
              </p:ext>
            </p:extLst>
          </p:nvPr>
        </p:nvGraphicFramePr>
        <p:xfrm>
          <a:off x="1633537" y="15573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D40CA36-5D78-46A7-9FF9-18457350541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62019"/>
            <a:ext cx="8229600" cy="830263"/>
          </a:xfrm>
        </p:spPr>
        <p:txBody>
          <a:bodyPr/>
          <a:lstStyle/>
          <a:p>
            <a:r>
              <a:rPr lang="sr-Cyrl-RS" sz="2800" dirty="0"/>
              <a:t>Шта се променило у односу на 2024. годину?</a:t>
            </a:r>
            <a:endParaRPr lang="sr-Latn-RS" altLang="en-US" sz="2800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6D2914F-D23D-411A-9ED1-117D61D1EA5B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480253" y="1092282"/>
            <a:ext cx="8229600" cy="1130300"/>
          </a:xfrm>
        </p:spPr>
        <p:txBody>
          <a:bodyPr>
            <a:normAutofit/>
          </a:bodyPr>
          <a:lstStyle/>
          <a:p>
            <a:pPr marL="28575" indent="0" algn="just">
              <a:buNone/>
            </a:pPr>
            <a:r>
              <a:rPr lang="sr-Cyrl-RS" sz="2000" dirty="0"/>
              <a:t>Укупни трошкови наше општине у 2025. години су се  </a:t>
            </a:r>
            <a:r>
              <a:rPr lang="sr-Cyrl-RS" sz="2000" b="1" dirty="0"/>
              <a:t>повећали</a:t>
            </a:r>
            <a:r>
              <a:rPr lang="sr-Cyrl-RS" sz="2000" dirty="0"/>
              <a:t> у односу на последњу  Одлуку о буџету за 2024. годину за </a:t>
            </a:r>
            <a:r>
              <a:rPr lang="sr-Latn-RS" sz="2000" b="1" dirty="0"/>
              <a:t>3.886.874,00</a:t>
            </a:r>
            <a:r>
              <a:rPr lang="sr-Cyrl-RS" sz="2000" b="1" dirty="0"/>
              <a:t> </a:t>
            </a:r>
            <a:r>
              <a:rPr lang="sr-Cyrl-RS" sz="2000" dirty="0"/>
              <a:t>динара, односно за</a:t>
            </a:r>
            <a:r>
              <a:rPr lang="sr-Cyrl-RS" sz="2000" dirty="0">
                <a:solidFill>
                  <a:srgbClr val="FF0000"/>
                </a:solidFill>
              </a:rPr>
              <a:t> </a:t>
            </a:r>
            <a:r>
              <a:rPr lang="sr-Latn-RS" sz="2000" dirty="0"/>
              <a:t>0</a:t>
            </a:r>
            <a:r>
              <a:rPr lang="sr-Cyrl-RS" sz="2000" dirty="0"/>
              <a:t>,</a:t>
            </a:r>
            <a:r>
              <a:rPr lang="sr-Latn-RS" sz="2000" dirty="0"/>
              <a:t>65</a:t>
            </a:r>
            <a:r>
              <a:rPr lang="sr-Cyrl-RS" sz="2000" b="1" dirty="0">
                <a:solidFill>
                  <a:srgbClr val="FF0000"/>
                </a:solidFill>
              </a:rPr>
              <a:t> </a:t>
            </a:r>
            <a:r>
              <a:rPr lang="sr-Cyrl-RS" sz="2000" b="1" dirty="0"/>
              <a:t>%</a:t>
            </a:r>
            <a:r>
              <a:rPr lang="sr-Cyrl-RS" sz="2000" dirty="0"/>
              <a:t>.</a:t>
            </a:r>
            <a:endParaRPr lang="en-US" sz="2000" dirty="0"/>
          </a:p>
          <a:p>
            <a:pPr marL="28575" indent="0" algn="just">
              <a:buNone/>
            </a:pPr>
            <a:endParaRPr lang="en-US" sz="2000" dirty="0"/>
          </a:p>
          <a:p>
            <a:pPr marL="28575" indent="0" eaLnBrk="1" hangingPunct="1">
              <a:buFontTx/>
              <a:buNone/>
            </a:pPr>
            <a:endParaRPr lang="sr-Latn-RS" altLang="en-US" sz="2000" dirty="0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6A4A0EB2-2045-4442-9D4F-6BDC72C16654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>
          <a:xfrm>
            <a:off x="2051720" y="2492896"/>
            <a:ext cx="6449370" cy="1872207"/>
          </a:xfrm>
        </p:spPr>
        <p:txBody>
          <a:bodyPr rtlCol="0">
            <a:normAutofit/>
          </a:bodyPr>
          <a:lstStyle/>
          <a:p>
            <a:r>
              <a:rPr lang="sr-Cyrl-R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Капитални издаци </a:t>
            </a:r>
            <a:r>
              <a:rPr lang="sr-Cyrl-RS" sz="1600" dirty="0">
                <a:latin typeface="Arial" pitchFamily="34" charset="0"/>
                <a:cs typeface="Arial" pitchFamily="34" charset="0"/>
              </a:rPr>
              <a:t>су смањени за 8.872.251,22 динара</a:t>
            </a:r>
          </a:p>
          <a:p>
            <a:r>
              <a:rPr lang="sr-Cyrl-R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Донације и трансфери </a:t>
            </a:r>
            <a:r>
              <a:rPr lang="sr-Cyrl-RS" sz="1600" dirty="0">
                <a:latin typeface="Arial" pitchFamily="34" charset="0"/>
                <a:cs typeface="Arial" pitchFamily="34" charset="0"/>
              </a:rPr>
              <a:t>су смањени за 15.000.000,00 динара</a:t>
            </a:r>
          </a:p>
          <a:p>
            <a:r>
              <a:rPr lang="sr-Cyrl-R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Остали расходи </a:t>
            </a:r>
            <a:r>
              <a:rPr lang="sr-Cyrl-RS" sz="1600" dirty="0">
                <a:latin typeface="Arial" pitchFamily="34" charset="0"/>
                <a:cs typeface="Arial" pitchFamily="34" charset="0"/>
              </a:rPr>
              <a:t>су смањени за 4.671.108,78 динара</a:t>
            </a:r>
          </a:p>
          <a:p>
            <a:endParaRPr lang="sr-Cyrl-RS" sz="1800" dirty="0">
              <a:latin typeface="Arial" pitchFamily="34" charset="0"/>
              <a:cs typeface="Arial" pitchFamily="34" charset="0"/>
            </a:endParaRPr>
          </a:p>
          <a:p>
            <a:endParaRPr lang="sr-Cyrl-RS" altLang="en-US" sz="1700" dirty="0">
              <a:latin typeface="Arial" pitchFamily="34" charset="0"/>
              <a:cs typeface="Arial" pitchFamily="34" charset="0"/>
            </a:endParaRPr>
          </a:p>
          <a:p>
            <a:endParaRPr lang="sr-Cyrl-RS" altLang="en-US" sz="2000" dirty="0">
              <a:latin typeface="Arial" pitchFamily="34" charset="0"/>
              <a:cs typeface="Arial" pitchFamily="34" charset="0"/>
            </a:endParaRPr>
          </a:p>
          <a:p>
            <a:endParaRPr lang="sr-Cyrl-RS" altLang="en-US" sz="2000" dirty="0">
              <a:latin typeface="Arial" pitchFamily="34" charset="0"/>
              <a:cs typeface="Arial" pitchFamily="34" charset="0"/>
            </a:endParaRPr>
          </a:p>
          <a:p>
            <a:endParaRPr lang="sr-Latn-RS" altLang="en-US" sz="2000" dirty="0">
              <a:latin typeface="Arial" pitchFamily="34" charset="0"/>
              <a:cs typeface="Arial" pitchFamily="34" charset="0"/>
            </a:endParaRPr>
          </a:p>
          <a:p>
            <a:endParaRPr lang="sr-Cyrl-RS" sz="1900" b="1" dirty="0">
              <a:latin typeface="Arial" pitchFamily="34" charset="0"/>
              <a:cs typeface="Arial" pitchFamily="34" charset="0"/>
            </a:endParaRPr>
          </a:p>
          <a:p>
            <a:pPr lvl="0"/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4" name="AutoShape 6">
            <a:extLst>
              <a:ext uri="{FF2B5EF4-FFF2-40B4-BE49-F238E27FC236}">
                <a16:creationId xmlns:a16="http://schemas.microsoft.com/office/drawing/2014/main" id="{46E92AF2-1D0D-4B90-B2B5-36E571FEE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976" y="2643182"/>
            <a:ext cx="485775" cy="857256"/>
          </a:xfrm>
          <a:prstGeom prst="downArrow">
            <a:avLst>
              <a:gd name="adj1" fmla="val 50000"/>
              <a:gd name="adj2" fmla="val 50327"/>
            </a:avLst>
          </a:prstGeom>
          <a:solidFill>
            <a:srgbClr val="FF0000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5" name="AutoShape 7">
            <a:extLst>
              <a:ext uri="{FF2B5EF4-FFF2-40B4-BE49-F238E27FC236}">
                <a16:creationId xmlns:a16="http://schemas.microsoft.com/office/drawing/2014/main" id="{E8CC32D7-D5E1-4181-896E-E3B510708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710" y="4797153"/>
            <a:ext cx="485775" cy="989302"/>
          </a:xfrm>
          <a:prstGeom prst="upArrow">
            <a:avLst>
              <a:gd name="adj1" fmla="val 50000"/>
              <a:gd name="adj2" fmla="val 47222"/>
            </a:avLst>
          </a:prstGeom>
          <a:solidFill>
            <a:srgbClr val="3366FF"/>
          </a:solidFill>
          <a:ln w="15875">
            <a:solidFill>
              <a:srgbClr val="739CC3"/>
            </a:solidFill>
            <a:miter lim="800000"/>
            <a:headEnd/>
            <a:tailEnd/>
          </a:ln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sr-Latn-R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0B630F-14B2-42B9-BEA6-2F17C917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DF5F1BD0-CA20-43F9-91B5-9B94D8254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34" y="4725144"/>
            <a:ext cx="6858048" cy="156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sr-Cyrl-RS" altLang="en-US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Средства резерве </a:t>
            </a:r>
            <a:r>
              <a:rPr lang="sr-Cyrl-RS" altLang="en-US" sz="1600" dirty="0">
                <a:latin typeface="Arial" pitchFamily="34" charset="0"/>
                <a:cs typeface="Arial" pitchFamily="34" charset="0"/>
              </a:rPr>
              <a:t>су планирана у износу од 25.000.000,00</a:t>
            </a:r>
            <a:endParaRPr lang="sr-Latn-RS" altLang="en-US" sz="16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sr-Cyrl-RS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Субвенције </a:t>
            </a:r>
            <a:r>
              <a:rPr lang="sr-Cyrl-RS" sz="1600" dirty="0">
                <a:latin typeface="Arial" pitchFamily="34" charset="0"/>
                <a:cs typeface="Arial" pitchFamily="34" charset="0"/>
              </a:rPr>
              <a:t>су повећане за 3.700.000,00 динара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sr-Cyrl-RS" altLang="en-US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Расходи за социјалну </a:t>
            </a:r>
            <a:r>
              <a:rPr lang="sr-Cyrl-RS" altLang="en-US" sz="1600" dirty="0">
                <a:latin typeface="Arial" pitchFamily="34" charset="0"/>
                <a:cs typeface="Arial" pitchFamily="34" charset="0"/>
              </a:rPr>
              <a:t>заштиту су остали непромењени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sr-Cyrl-RS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Коришћење роба и услуга </a:t>
            </a:r>
            <a:r>
              <a:rPr lang="sr-Cyrl-RS" sz="1600" dirty="0">
                <a:latin typeface="Arial" pitchFamily="34" charset="0"/>
                <a:cs typeface="Arial" pitchFamily="34" charset="0"/>
              </a:rPr>
              <a:t>су повећани за 8.661.693,00 динара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sr-Cyrl-RS" altLang="en-US" sz="1600" dirty="0">
              <a:latin typeface="Arial" pitchFamily="34" charset="0"/>
              <a:cs typeface="Arial" pitchFamily="34" charset="0"/>
            </a:endParaRPr>
          </a:p>
          <a:p>
            <a:r>
              <a:rPr lang="sr-Latn-RS" alt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sr-Cyrl-RS" alt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sr-Cyrl-RS" alt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r-Latn-R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160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724668"/>
              </p:ext>
            </p:extLst>
          </p:nvPr>
        </p:nvGraphicFramePr>
        <p:xfrm>
          <a:off x="91846" y="980729"/>
          <a:ext cx="8960308" cy="554225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2025. 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68.510.000,00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11,41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2.050.000,00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0,34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12.000.000,00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2,08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139.461.735,52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23,24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0,02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16.500.000,00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2,75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1.000.000,00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0,17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800.000,00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0,13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25.353.057,00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4,22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10.510.000,00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1,75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292.727.769,00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48,77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30.687.438,48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/>
                        <a:t>5,11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400" dirty="0"/>
                        <a:t>600.200.000,00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400" dirty="0"/>
                        <a:t>100,00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/>
        </p:nvGraphicFramePr>
        <p:xfrm>
          <a:off x="1076325" y="1028700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772400" cy="1470025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0138242"/>
              </p:ext>
            </p:extLst>
          </p:nvPr>
        </p:nvGraphicFramePr>
        <p:xfrm>
          <a:off x="714348" y="1857363"/>
          <a:ext cx="7458054" cy="2781516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75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6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Р. </a:t>
                      </a:r>
                      <a:r>
                        <a:rPr lang="en-US" sz="1200" dirty="0" err="1">
                          <a:effectLst/>
                        </a:rPr>
                        <a:t>бр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Назив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sr-Cyrl-RS" sz="1200" dirty="0">
                          <a:effectLst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 за 2025. годину  (износ у динарима)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кориснику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Скупштина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sr-Cyrl-RS" sz="1500" dirty="0">
                          <a:effectLst/>
                        </a:rPr>
                        <a:t>градске</a:t>
                      </a:r>
                      <a:r>
                        <a:rPr lang="sr-Cyrl-RS" sz="1500" baseline="0" dirty="0">
                          <a:effectLst/>
                        </a:rPr>
                        <a:t> </a:t>
                      </a:r>
                      <a:r>
                        <a:rPr lang="sr-Cyrl-RS" sz="1500" dirty="0">
                          <a:effectLst/>
                        </a:rPr>
                        <a:t>општине</a:t>
                      </a:r>
                      <a:endParaRPr lang="en-US" sz="15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10.590.307,000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Times New Roman"/>
                        </a:rPr>
                        <a:t>Председник  градске општине и</a:t>
                      </a:r>
                      <a:r>
                        <a:rPr lang="sr-Cyrl-RS" sz="1500" baseline="0" dirty="0">
                          <a:effectLst/>
                          <a:latin typeface="+mn-lt"/>
                          <a:ea typeface="Times New Roman"/>
                        </a:rPr>
                        <a:t> Веће градске општине</a:t>
                      </a:r>
                      <a:endParaRPr lang="en-US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20.097.131,48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000" dirty="0">
                          <a:effectLst/>
                        </a:rPr>
                        <a:t>3</a:t>
                      </a:r>
                      <a:r>
                        <a:rPr lang="en-US" sz="10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500" dirty="0">
                          <a:effectLst/>
                        </a:rPr>
                        <a:t>Управа</a:t>
                      </a:r>
                      <a:r>
                        <a:rPr lang="sr-Cyrl-RS" sz="1500" baseline="0" dirty="0">
                          <a:effectLst/>
                        </a:rPr>
                        <a:t> градске општине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510.829.504,52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85,11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000" dirty="0">
                          <a:effectLst/>
                        </a:rPr>
                        <a:t>5</a:t>
                      </a:r>
                      <a:r>
                        <a:rPr lang="en-US" sz="10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Месне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заједнице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33.330.000,00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Центар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културу</a:t>
                      </a:r>
                      <a:r>
                        <a:rPr lang="sr-Latn-RS" sz="1500" dirty="0">
                          <a:effectLst/>
                        </a:rPr>
                        <a:t> </a:t>
                      </a:r>
                      <a:r>
                        <a:rPr lang="sr-Cyrl-RS" sz="1500" dirty="0">
                          <a:effectLst/>
                        </a:rPr>
                        <a:t>Сопот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25.353.057,00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4,22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4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600.200.000,00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082"/>
          </a:xfrm>
        </p:spPr>
        <p:txBody>
          <a:bodyPr>
            <a:noAutofit/>
          </a:bodyPr>
          <a:lstStyle/>
          <a:p>
            <a:r>
              <a:rPr lang="sr-Cyrl-RS" sz="3000" dirty="0"/>
              <a:t>Најважнији капитални пројекти</a:t>
            </a:r>
            <a:endParaRPr lang="en-US" sz="3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E7F9DEE-AD3F-2BBE-A989-AABF9C068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876118"/>
              </p:ext>
            </p:extLst>
          </p:nvPr>
        </p:nvGraphicFramePr>
        <p:xfrm>
          <a:off x="1259632" y="1268760"/>
          <a:ext cx="6408712" cy="4857401"/>
        </p:xfrm>
        <a:graphic>
          <a:graphicData uri="http://schemas.openxmlformats.org/drawingml/2006/table">
            <a:tbl>
              <a:tblPr firstRow="1" firstCol="1" bandRow="1"/>
              <a:tblGrid>
                <a:gridCol w="2099643">
                  <a:extLst>
                    <a:ext uri="{9D8B030D-6E8A-4147-A177-3AD203B41FA5}">
                      <a16:colId xmlns:a16="http://schemas.microsoft.com/office/drawing/2014/main" val="4170849542"/>
                    </a:ext>
                  </a:extLst>
                </a:gridCol>
                <a:gridCol w="1372315">
                  <a:extLst>
                    <a:ext uri="{9D8B030D-6E8A-4147-A177-3AD203B41FA5}">
                      <a16:colId xmlns:a16="http://schemas.microsoft.com/office/drawing/2014/main" val="814946261"/>
                    </a:ext>
                  </a:extLst>
                </a:gridCol>
                <a:gridCol w="1468377">
                  <a:extLst>
                    <a:ext uri="{9D8B030D-6E8A-4147-A177-3AD203B41FA5}">
                      <a16:colId xmlns:a16="http://schemas.microsoft.com/office/drawing/2014/main" val="2375478129"/>
                    </a:ext>
                  </a:extLst>
                </a:gridCol>
                <a:gridCol w="1468377">
                  <a:extLst>
                    <a:ext uri="{9D8B030D-6E8A-4147-A177-3AD203B41FA5}">
                      <a16:colId xmlns:a16="http://schemas.microsoft.com/office/drawing/2014/main" val="2976594253"/>
                    </a:ext>
                  </a:extLst>
                </a:gridCol>
              </a:tblGrid>
              <a:tr h="69273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sr-Cyrl-R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Назив пројекта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Планирана средства (износ у динарима)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62131"/>
                  </a:ext>
                </a:extLst>
              </a:tr>
              <a:tr h="230912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7684" marR="7684" marT="7684" marB="0" anchor="ctr">
                    <a:lnL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r-Latn-R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7684" marR="7684" marT="7684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794964"/>
                  </a:ext>
                </a:extLst>
              </a:tr>
              <a:tr h="329875">
                <a:tc>
                  <a:txBody>
                    <a:bodyPr/>
                    <a:lstStyle/>
                    <a:p>
                      <a:pPr algn="l" rtl="0" fontAlgn="b"/>
                      <a:r>
                        <a:rPr lang="sr-Cyrl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Некатегорисани путеви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98,661,735.52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162359"/>
                  </a:ext>
                </a:extLst>
              </a:tr>
              <a:tr h="305133">
                <a:tc>
                  <a:txBody>
                    <a:bodyPr/>
                    <a:lstStyle/>
                    <a:p>
                      <a:pPr algn="l" rtl="0" fontAlgn="b"/>
                      <a:r>
                        <a:rPr lang="sr-Cyrl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Изградња гасоводне мреже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076491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l" rtl="0" fontAlgn="b"/>
                      <a:r>
                        <a:rPr lang="sr-Cyrl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Реконструкција водоводне мреже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392014"/>
                  </a:ext>
                </a:extLst>
              </a:tr>
              <a:tr h="197925">
                <a:tc>
                  <a:txBody>
                    <a:bodyPr/>
                    <a:lstStyle/>
                    <a:p>
                      <a:pPr algn="l" rtl="0" fontAlgn="b"/>
                      <a:r>
                        <a:rPr lang="sr-Cyrl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Управљање отпадним водама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276437"/>
                  </a:ext>
                </a:extLst>
              </a:tr>
              <a:tr h="206172">
                <a:tc>
                  <a:txBody>
                    <a:bodyPr/>
                    <a:lstStyle/>
                    <a:p>
                      <a:pPr algn="l" rtl="0" fontAlgn="b"/>
                      <a:r>
                        <a:rPr lang="sr-Cyrl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Објекти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810016"/>
                  </a:ext>
                </a:extLst>
              </a:tr>
              <a:tr h="34636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Набавка машина и опреме за потребе Управе ГО Сопот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625584"/>
                  </a:ext>
                </a:extLst>
              </a:tr>
              <a:tr h="5030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Капитално одржавање инфраструктуре по месним заједницама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645576"/>
                  </a:ext>
                </a:extLst>
              </a:tr>
              <a:tr h="39584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Машине и опрема по месним зајдницама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920287"/>
                  </a:ext>
                </a:extLst>
              </a:tr>
              <a:tr h="4865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Капитално одржавање инфраструктуре установа културе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530957"/>
                  </a:ext>
                </a:extLst>
              </a:tr>
              <a:tr h="4288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Набавка машина и опреме Центра за културу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500,000.00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792097"/>
                  </a:ext>
                </a:extLst>
              </a:tr>
              <a:tr h="338121">
                <a:tc>
                  <a:txBody>
                    <a:bodyPr/>
                    <a:lstStyle/>
                    <a:p>
                      <a:pPr algn="l" rtl="0" fontAlgn="b"/>
                      <a:r>
                        <a:rPr lang="sr-Cyrl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Нематеријална имовима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500.000,00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Latn-R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7684" marR="7684" marT="7684" marB="0" anchor="b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5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2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sr-Cyrl-RS" sz="2000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algn="just"/>
            <a:endParaRPr lang="sr-Cyrl-RS" sz="2000" dirty="0"/>
          </a:p>
          <a:p>
            <a:pPr algn="just"/>
            <a:r>
              <a:rPr lang="sr-Cyrl-RS" sz="2000" dirty="0"/>
              <a:t>Уколико сте заинтересовани да сагледате у целини Одлуку о буџету Градске општине Сопот</a:t>
            </a:r>
            <a:r>
              <a:rPr lang="sr-Cyrl-RS" sz="2000" dirty="0">
                <a:solidFill>
                  <a:srgbClr val="FF0000"/>
                </a:solidFill>
              </a:rPr>
              <a:t> </a:t>
            </a:r>
            <a:r>
              <a:rPr lang="sr-Cyrl-RS" sz="2000"/>
              <a:t>за 2025. </a:t>
            </a:r>
            <a:r>
              <a:rPr lang="sr-Cyrl-RS" sz="2000" dirty="0"/>
              <a:t>годину, исту можете погледати у Службеном  листу Града Београда. </a:t>
            </a:r>
            <a:endParaRPr lang="en-US" sz="20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4293</TotalTime>
  <Words>2179</Words>
  <Application>Microsoft Office PowerPoint</Application>
  <PresentationFormat>On-screen Show (4:3)</PresentationFormat>
  <Paragraphs>406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Custom Design</vt:lpstr>
      <vt:lpstr>ГРАДСКА ОПШТИНА СОПОТ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2025. годину</vt:lpstr>
      <vt:lpstr>Структура планираних прихода и примања за 2025. годину</vt:lpstr>
      <vt:lpstr>Шта се променило у односу на 2024. годину?</vt:lpstr>
      <vt:lpstr>На шта се троше јавна средства?</vt:lpstr>
      <vt:lpstr>PowerPoint Presentation</vt:lpstr>
      <vt:lpstr>Структура планираних расхода и издатака буџета за 2025. годину</vt:lpstr>
      <vt:lpstr>Структура планираних расхода и издатака буџета за 2025. годину </vt:lpstr>
      <vt:lpstr>Шта се променило у односу на 2024. годину?</vt:lpstr>
      <vt:lpstr>Расходи буџета по програмима</vt:lpstr>
      <vt:lpstr>Структура расхода по буџетским програмима</vt:lpstr>
      <vt:lpstr>Расходи буџета расподељени по директним и индиректним буџетским корисницима</vt:lpstr>
      <vt:lpstr>Најважнији капитални пројекти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СОПОТ</dc:title>
  <dc:creator>ЕминаВР</dc:creator>
  <cp:lastModifiedBy>user</cp:lastModifiedBy>
  <cp:revision>599</cp:revision>
  <cp:lastPrinted>2025-02-25T10:06:39Z</cp:lastPrinted>
  <dcterms:created xsi:type="dcterms:W3CDTF">2006-08-16T00:00:00Z</dcterms:created>
  <dcterms:modified xsi:type="dcterms:W3CDTF">2025-02-26T11:35:49Z</dcterms:modified>
</cp:coreProperties>
</file>